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44" r:id="rId1"/>
  </p:sldMasterIdLst>
  <p:notesMasterIdLst>
    <p:notesMasterId r:id="rId2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3" r:id="rId17"/>
    <p:sldId id="271" r:id="rId18"/>
    <p:sldId id="274" r:id="rId19"/>
    <p:sldId id="275" r:id="rId20"/>
    <p:sldId id="276" r:id="rId21"/>
    <p:sldId id="272" r:id="rId22"/>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a:srgbClr val="007434"/>
    <a:srgbClr val="66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9" d="100"/>
          <a:sy n="69" d="100"/>
        </p:scale>
        <p:origin x="-1380"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1CDA98A0-29EA-4E8B-AD67-0510FC1D0BC1}" type="datetimeFigureOut">
              <a:rPr lang="ar-IQ" smtClean="0"/>
              <a:t>23/04/1443</a:t>
            </a:fld>
            <a:endParaRPr lang="ar-IQ"/>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1FC4DB55-0B06-4095-A48B-DB2671F6C057}" type="slidenum">
              <a:rPr lang="ar-IQ" smtClean="0"/>
              <a:t>‹#›</a:t>
            </a:fld>
            <a:endParaRPr lang="ar-IQ"/>
          </a:p>
        </p:txBody>
      </p:sp>
    </p:spTree>
    <p:extLst>
      <p:ext uri="{BB962C8B-B14F-4D97-AF65-F5344CB8AC3E}">
        <p14:creationId xmlns:p14="http://schemas.microsoft.com/office/powerpoint/2010/main" val="3504621428"/>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IQ" dirty="0"/>
          </a:p>
        </p:txBody>
      </p:sp>
      <p:sp>
        <p:nvSpPr>
          <p:cNvPr id="4" name="عنصر نائب لرقم الشريحة 3"/>
          <p:cNvSpPr>
            <a:spLocks noGrp="1"/>
          </p:cNvSpPr>
          <p:nvPr>
            <p:ph type="sldNum" sz="quarter" idx="10"/>
          </p:nvPr>
        </p:nvSpPr>
        <p:spPr/>
        <p:txBody>
          <a:bodyPr/>
          <a:lstStyle/>
          <a:p>
            <a:fld id="{1FC4DB55-0B06-4095-A48B-DB2671F6C057}" type="slidenum">
              <a:rPr lang="ar-IQ" smtClean="0"/>
              <a:t>17</a:t>
            </a:fld>
            <a:endParaRPr lang="ar-IQ"/>
          </a:p>
        </p:txBody>
      </p:sp>
    </p:spTree>
    <p:extLst>
      <p:ext uri="{BB962C8B-B14F-4D97-AF65-F5344CB8AC3E}">
        <p14:creationId xmlns:p14="http://schemas.microsoft.com/office/powerpoint/2010/main" val="18440382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D55C7036-F66C-448E-AB3E-0495858B96C1}" type="datetimeFigureOut">
              <a:rPr lang="ar-IQ" smtClean="0"/>
              <a:t>23/04/1443</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4F12A6C5-53B1-4477-9E74-EBC4A1D7C899}" type="slidenum">
              <a:rPr lang="ar-IQ" smtClean="0"/>
              <a:t>‹#›</a:t>
            </a:fld>
            <a:endParaRPr lang="ar-IQ"/>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D55C7036-F66C-448E-AB3E-0495858B96C1}" type="datetimeFigureOut">
              <a:rPr lang="ar-IQ" smtClean="0"/>
              <a:t>23/04/1443</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4F12A6C5-53B1-4477-9E74-EBC4A1D7C899}"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D55C7036-F66C-448E-AB3E-0495858B96C1}" type="datetimeFigureOut">
              <a:rPr lang="ar-IQ" smtClean="0"/>
              <a:t>23/04/1443</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4F12A6C5-53B1-4477-9E74-EBC4A1D7C899}"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Content Placeholder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D55C7036-F66C-448E-AB3E-0495858B96C1}" type="datetimeFigureOut">
              <a:rPr lang="ar-IQ" smtClean="0"/>
              <a:t>23/04/1443</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4F12A6C5-53B1-4477-9E74-EBC4A1D7C899}" type="slidenum">
              <a:rPr lang="ar-IQ" smtClean="0"/>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D55C7036-F66C-448E-AB3E-0495858B96C1}" type="datetimeFigureOut">
              <a:rPr lang="ar-IQ" smtClean="0"/>
              <a:t>23/04/1443</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4F12A6C5-53B1-4477-9E74-EBC4A1D7C899}" type="slidenum">
              <a:rPr lang="ar-IQ" smtClean="0"/>
              <a:t>‹#›</a:t>
            </a:fld>
            <a:endParaRPr lang="ar-IQ"/>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Date Placeholder 4"/>
          <p:cNvSpPr>
            <a:spLocks noGrp="1"/>
          </p:cNvSpPr>
          <p:nvPr>
            <p:ph type="dt" sz="half" idx="10"/>
          </p:nvPr>
        </p:nvSpPr>
        <p:spPr/>
        <p:txBody>
          <a:bodyPr/>
          <a:lstStyle/>
          <a:p>
            <a:fld id="{D55C7036-F66C-448E-AB3E-0495858B96C1}" type="datetimeFigureOut">
              <a:rPr lang="ar-IQ" smtClean="0"/>
              <a:t>23/04/1443</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4F12A6C5-53B1-4477-9E74-EBC4A1D7C899}" type="slidenum">
              <a:rPr lang="ar-IQ" smtClean="0"/>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D55C7036-F66C-448E-AB3E-0495858B96C1}" type="datetimeFigureOut">
              <a:rPr lang="ar-IQ" smtClean="0"/>
              <a:t>23/04/1443</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4F12A6C5-53B1-4477-9E74-EBC4A1D7C899}" type="slidenum">
              <a:rPr lang="ar-IQ" smtClean="0"/>
              <a:t>‹#›</a:t>
            </a:fld>
            <a:endParaRPr lang="ar-IQ"/>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Date Placeholder 2"/>
          <p:cNvSpPr>
            <a:spLocks noGrp="1"/>
          </p:cNvSpPr>
          <p:nvPr>
            <p:ph type="dt" sz="half" idx="10"/>
          </p:nvPr>
        </p:nvSpPr>
        <p:spPr/>
        <p:txBody>
          <a:bodyPr/>
          <a:lstStyle/>
          <a:p>
            <a:fld id="{D55C7036-F66C-448E-AB3E-0495858B96C1}" type="datetimeFigureOut">
              <a:rPr lang="ar-IQ" smtClean="0"/>
              <a:t>23/04/1443</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4F12A6C5-53B1-4477-9E74-EBC4A1D7C899}" type="slidenum">
              <a:rPr lang="ar-IQ" smtClean="0"/>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5C7036-F66C-448E-AB3E-0495858B96C1}" type="datetimeFigureOut">
              <a:rPr lang="ar-IQ" smtClean="0"/>
              <a:t>23/04/1443</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4F12A6C5-53B1-4477-9E74-EBC4A1D7C899}" type="slidenum">
              <a:rPr lang="ar-IQ" smtClean="0"/>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ar-SA" smtClean="0"/>
              <a:t>انقر لتحرير نمط العنوان الرئيسي</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D55C7036-F66C-448E-AB3E-0495858B96C1}" type="datetimeFigureOut">
              <a:rPr lang="ar-IQ" smtClean="0"/>
              <a:t>23/04/1443</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4F12A6C5-53B1-4477-9E74-EBC4A1D7C899}" type="slidenum">
              <a:rPr lang="ar-IQ" smtClean="0"/>
              <a:t>‹#›</a:t>
            </a:fld>
            <a:endParaRPr lang="ar-IQ"/>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ar-SA" smtClean="0"/>
              <a:t>انقر لتحرير نمط العنوان الرئيسي</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D55C7036-F66C-448E-AB3E-0495858B96C1}" type="datetimeFigureOut">
              <a:rPr lang="ar-IQ" smtClean="0"/>
              <a:t>23/04/1443</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4F12A6C5-53B1-4477-9E74-EBC4A1D7C899}" type="slidenum">
              <a:rPr lang="ar-IQ" smtClean="0"/>
              <a:t>‹#›</a:t>
            </a:fld>
            <a:endParaRPr lang="ar-IQ"/>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D55C7036-F66C-448E-AB3E-0495858B96C1}" type="datetimeFigureOut">
              <a:rPr lang="ar-IQ" smtClean="0"/>
              <a:t>23/04/1443</a:t>
            </a:fld>
            <a:endParaRPr lang="ar-IQ"/>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ar-IQ"/>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4F12A6C5-53B1-4477-9E74-EBC4A1D7C899}" type="slidenum">
              <a:rPr lang="ar-IQ" smtClean="0"/>
              <a:t>‹#›</a:t>
            </a:fld>
            <a:endParaRPr lang="ar-IQ"/>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914400" rtl="1"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r" defTabSz="914400" rtl="1"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r" defTabSz="914400" rtl="1"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r" defTabSz="914400" rtl="1"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r" defTabSz="914400" rtl="1"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r" defTabSz="914400" rtl="1"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r" defTabSz="914400" rtl="1"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r" defTabSz="914400" rtl="1"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r" defTabSz="914400" rtl="1"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r" defTabSz="914400" rtl="1"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403648" y="1"/>
            <a:ext cx="7175351" cy="1340768"/>
          </a:xfrm>
        </p:spPr>
        <p:txBody>
          <a:bodyPr/>
          <a:lstStyle/>
          <a:p>
            <a:pPr algn="r"/>
            <a:endParaRPr lang="ar-IQ" dirty="0"/>
          </a:p>
        </p:txBody>
      </p:sp>
      <p:sp>
        <p:nvSpPr>
          <p:cNvPr id="3" name="عنوان فرعي 2"/>
          <p:cNvSpPr>
            <a:spLocks noGrp="1"/>
          </p:cNvSpPr>
          <p:nvPr>
            <p:ph type="subTitle" idx="1"/>
          </p:nvPr>
        </p:nvSpPr>
        <p:spPr>
          <a:xfrm>
            <a:off x="0" y="1556792"/>
            <a:ext cx="9144000" cy="4752527"/>
          </a:xfrm>
        </p:spPr>
        <p:txBody>
          <a:bodyPr/>
          <a:lstStyle/>
          <a:p>
            <a:pPr algn="r"/>
            <a:r>
              <a:rPr lang="en-US" dirty="0" smtClean="0"/>
              <a:t> </a:t>
            </a:r>
          </a:p>
          <a:p>
            <a:pPr algn="r"/>
            <a:r>
              <a:rPr lang="en-US" dirty="0" smtClean="0"/>
              <a:t> </a:t>
            </a:r>
            <a:r>
              <a:rPr lang="en-US" dirty="0" smtClean="0">
                <a:solidFill>
                  <a:srgbClr val="666666"/>
                </a:solidFill>
              </a:rPr>
              <a:t> </a:t>
            </a:r>
            <a:r>
              <a:rPr lang="ar-IQ" sz="4000" b="1" dirty="0" smtClean="0">
                <a:solidFill>
                  <a:srgbClr val="00B050"/>
                </a:solidFill>
                <a:latin typeface="Andalus" panose="02020603050405020304" pitchFamily="18" charset="-78"/>
                <a:cs typeface="Andalus" panose="02020603050405020304" pitchFamily="18" charset="-78"/>
              </a:rPr>
              <a:t>الوزن الصحي للجميع </a:t>
            </a:r>
            <a:endParaRPr lang="en-US" sz="3600" b="1" dirty="0" smtClean="0">
              <a:solidFill>
                <a:srgbClr val="00B050"/>
              </a:solidFill>
              <a:latin typeface="Andalus" panose="02020603050405020304" pitchFamily="18" charset="-78"/>
              <a:cs typeface="Andalus" panose="02020603050405020304" pitchFamily="18" charset="-78"/>
            </a:endParaRPr>
          </a:p>
          <a:p>
            <a:pPr algn="r"/>
            <a:r>
              <a:rPr lang="en-US" sz="4000" b="1" dirty="0">
                <a:solidFill>
                  <a:srgbClr val="00B050"/>
                </a:solidFill>
                <a:latin typeface="Andalus" panose="02020603050405020304" pitchFamily="18" charset="-78"/>
                <a:cs typeface="Andalus" panose="02020603050405020304" pitchFamily="18" charset="-78"/>
              </a:rPr>
              <a:t> </a:t>
            </a:r>
            <a:r>
              <a:rPr lang="en-US" sz="4000" b="1" dirty="0" smtClean="0">
                <a:solidFill>
                  <a:srgbClr val="00B050"/>
                </a:solidFill>
                <a:latin typeface="Andalus" panose="02020603050405020304" pitchFamily="18" charset="-78"/>
                <a:cs typeface="Andalus" panose="02020603050405020304" pitchFamily="18" charset="-78"/>
              </a:rPr>
              <a:t>      </a:t>
            </a:r>
            <a:r>
              <a:rPr lang="ar-IQ" sz="4000" b="1" dirty="0" smtClean="0">
                <a:solidFill>
                  <a:srgbClr val="00B050"/>
                </a:solidFill>
                <a:latin typeface="Andalus" panose="02020603050405020304" pitchFamily="18" charset="-78"/>
                <a:cs typeface="Andalus" panose="02020603050405020304" pitchFamily="18" charset="-78"/>
              </a:rPr>
              <a:t>اعداد </a:t>
            </a:r>
          </a:p>
          <a:p>
            <a:pPr algn="r"/>
            <a:r>
              <a:rPr lang="ar-IQ" sz="4000" b="1" dirty="0">
                <a:solidFill>
                  <a:schemeClr val="accent5">
                    <a:lumMod val="75000"/>
                  </a:schemeClr>
                </a:solidFill>
                <a:latin typeface="Andalus" panose="02020603050405020304" pitchFamily="18" charset="-78"/>
                <a:cs typeface="Andalus" panose="02020603050405020304" pitchFamily="18" charset="-78"/>
              </a:rPr>
              <a:t> </a:t>
            </a:r>
            <a:r>
              <a:rPr lang="ar-IQ" sz="4000" b="1" dirty="0" smtClean="0">
                <a:solidFill>
                  <a:schemeClr val="accent5">
                    <a:lumMod val="75000"/>
                  </a:schemeClr>
                </a:solidFill>
                <a:latin typeface="Andalus" panose="02020603050405020304" pitchFamily="18" charset="-78"/>
                <a:cs typeface="Andalus" panose="02020603050405020304" pitchFamily="18" charset="-78"/>
              </a:rPr>
              <a:t> </a:t>
            </a:r>
            <a:r>
              <a:rPr lang="ar-IQ" sz="4000" b="1" dirty="0" smtClean="0">
                <a:solidFill>
                  <a:srgbClr val="FF0000"/>
                </a:solidFill>
                <a:latin typeface="Andalus" panose="02020603050405020304" pitchFamily="18" charset="-78"/>
                <a:cs typeface="Andalus" panose="02020603050405020304" pitchFamily="18" charset="-78"/>
              </a:rPr>
              <a:t>م. سهير طه ياسين </a:t>
            </a:r>
            <a:endParaRPr lang="ar-IQ" b="1" dirty="0">
              <a:solidFill>
                <a:srgbClr val="FF0000"/>
              </a:solidFill>
              <a:latin typeface="Andalus" panose="02020603050405020304" pitchFamily="18" charset="-78"/>
              <a:cs typeface="Andalus" panose="02020603050405020304" pitchFamily="18" charset="-78"/>
            </a:endParaRPr>
          </a:p>
        </p:txBody>
      </p:sp>
      <p:pic>
        <p:nvPicPr>
          <p:cNvPr id="4" name="صورة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98" y="1371555"/>
            <a:ext cx="5139506" cy="4988880"/>
          </a:xfrm>
          <a:prstGeom prst="rect">
            <a:avLst/>
          </a:prstGeom>
        </p:spPr>
      </p:pic>
      <p:pic>
        <p:nvPicPr>
          <p:cNvPr id="5" name="صورة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87624" y="3429000"/>
            <a:ext cx="3951454" cy="2952328"/>
          </a:xfrm>
          <a:prstGeom prst="rect">
            <a:avLst/>
          </a:prstGeom>
        </p:spPr>
      </p:pic>
    </p:spTree>
    <p:extLst>
      <p:ext uri="{BB962C8B-B14F-4D97-AF65-F5344CB8AC3E}">
        <p14:creationId xmlns:p14="http://schemas.microsoft.com/office/powerpoint/2010/main" val="10537373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33400"/>
            <a:ext cx="8229600" cy="951384"/>
          </a:xfrm>
        </p:spPr>
        <p:txBody>
          <a:bodyPr/>
          <a:lstStyle/>
          <a:p>
            <a:pPr algn="r"/>
            <a:r>
              <a:rPr lang="ar-IQ" b="1" dirty="0" smtClean="0"/>
              <a:t>التحكم بالوزن :</a:t>
            </a:r>
            <a:endParaRPr lang="ar-IQ" b="1" dirty="0"/>
          </a:p>
        </p:txBody>
      </p:sp>
      <p:sp>
        <p:nvSpPr>
          <p:cNvPr id="3" name="عنصر نائب للمحتوى 2"/>
          <p:cNvSpPr>
            <a:spLocks noGrp="1"/>
          </p:cNvSpPr>
          <p:nvPr>
            <p:ph idx="1"/>
          </p:nvPr>
        </p:nvSpPr>
        <p:spPr>
          <a:xfrm>
            <a:off x="457200" y="1340768"/>
            <a:ext cx="8229600" cy="5136232"/>
          </a:xfrm>
        </p:spPr>
        <p:txBody>
          <a:bodyPr/>
          <a:lstStyle/>
          <a:p>
            <a:endParaRPr lang="ar-IQ" dirty="0"/>
          </a:p>
        </p:txBody>
      </p:sp>
      <p:sp>
        <p:nvSpPr>
          <p:cNvPr id="4" name="مستطيل 3"/>
          <p:cNvSpPr/>
          <p:nvPr/>
        </p:nvSpPr>
        <p:spPr>
          <a:xfrm>
            <a:off x="478114" y="1484784"/>
            <a:ext cx="8280920" cy="8032968"/>
          </a:xfrm>
          <a:prstGeom prst="rect">
            <a:avLst/>
          </a:prstGeom>
        </p:spPr>
        <p:txBody>
          <a:bodyPr wrap="square">
            <a:spAutoFit/>
          </a:bodyPr>
          <a:lstStyle/>
          <a:p>
            <a:r>
              <a:rPr lang="ar-IQ" sz="2800" b="1" dirty="0">
                <a:solidFill>
                  <a:srgbClr val="002060"/>
                </a:solidFill>
              </a:rPr>
              <a:t>ان كافة الكائنات الحية بحاجة الى الطاقة لكي تنمو وتتطور ،ولكي تعمل على الوجه المطلوب وباختصار يحتاج الجسم باستمرار للحصول على الطاقة ويتم تعويض ما يفقده الجسم من طاقة بتناول الطعام ،ويرتبط الحديث عن الوزن بكافة نواحيه بالتوازن الذي تحافظ عليه بين الطاقة المضافة من خلال وجبات الطعام والطاقة المستهلكة من خلال النشاطات التي تقوم بها وتوازن الطاقة هذا مبدا اساسي للتحكم بالوزن، اذ تقاس الطاقة التي يوفرها الطعام بوحدة تسمى السعرات الحرارية :وهي مقدار الطاقة اللازمة لرفع درجة حرارة غرام واحد من الماء بمقدار درجة واحدة على مقياس </a:t>
            </a:r>
            <a:r>
              <a:rPr lang="ar-IQ" sz="2800" b="1" dirty="0" smtClean="0">
                <a:solidFill>
                  <a:srgbClr val="002060"/>
                </a:solidFill>
              </a:rPr>
              <a:t>سلي يوس </a:t>
            </a:r>
            <a:r>
              <a:rPr lang="ar-IQ" sz="2800" b="1" dirty="0">
                <a:solidFill>
                  <a:srgbClr val="002060"/>
                </a:solidFill>
              </a:rPr>
              <a:t>او (فهرنهايت ) وبما انها صغيرة جدا فقد جرت العادة بان تقاس الطاقة التي يحتوي عليها الطعام بوحدة </a:t>
            </a:r>
            <a:r>
              <a:rPr lang="ar-IQ" sz="2800" b="1" dirty="0" err="1">
                <a:solidFill>
                  <a:srgbClr val="002060"/>
                </a:solidFill>
              </a:rPr>
              <a:t>الكيلوكالوري</a:t>
            </a:r>
            <a:r>
              <a:rPr lang="ar-IQ" sz="2800" b="1" dirty="0">
                <a:solidFill>
                  <a:srgbClr val="002060"/>
                </a:solidFill>
              </a:rPr>
              <a:t> (اي 1000 سعرة حرارية ) ويشار الى الطاقة بالغذاء بالكالوري او السعرة الحرارية </a:t>
            </a:r>
            <a:endParaRPr lang="ar-IQ" sz="2800" b="1" dirty="0" smtClean="0">
              <a:solidFill>
                <a:srgbClr val="002060"/>
              </a:solidFill>
            </a:endParaRPr>
          </a:p>
          <a:p>
            <a:endParaRPr lang="ar-IQ" dirty="0"/>
          </a:p>
          <a:p>
            <a:endParaRPr lang="ar-IQ" dirty="0" smtClean="0"/>
          </a:p>
          <a:p>
            <a:endParaRPr lang="ar-IQ" dirty="0"/>
          </a:p>
          <a:p>
            <a:endParaRPr lang="ar-IQ" dirty="0" smtClean="0"/>
          </a:p>
          <a:p>
            <a:endParaRPr lang="ar-IQ" dirty="0"/>
          </a:p>
          <a:p>
            <a:endParaRPr lang="ar-IQ" dirty="0" smtClean="0"/>
          </a:p>
          <a:p>
            <a:endParaRPr lang="ar-IQ" dirty="0"/>
          </a:p>
          <a:p>
            <a:endParaRPr lang="ar-IQ" dirty="0" smtClean="0"/>
          </a:p>
          <a:p>
            <a:endParaRPr lang="ar-IQ" dirty="0"/>
          </a:p>
          <a:p>
            <a:endParaRPr lang="ar-IQ" dirty="0"/>
          </a:p>
        </p:txBody>
      </p:sp>
    </p:spTree>
    <p:extLst>
      <p:ext uri="{BB962C8B-B14F-4D97-AF65-F5344CB8AC3E}">
        <p14:creationId xmlns:p14="http://schemas.microsoft.com/office/powerpoint/2010/main" val="10928805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normAutofit fontScale="92500" lnSpcReduction="10000"/>
          </a:bodyPr>
          <a:lstStyle/>
          <a:p>
            <a:r>
              <a:rPr lang="ar-IQ" sz="2800" b="1" dirty="0">
                <a:solidFill>
                  <a:srgbClr val="002060"/>
                </a:solidFill>
              </a:rPr>
              <a:t>فتوازن الطاقة يعني "عدد السعرات الحرارية المكتسبة ازاء عدد السعرات المستهلكة والتي تزود الجسم بالتغذية الصحية وما يحتاجه من العناصر الغذائية بشكل يكفي نشاطاته المختلفة ويتحقق ذلك بتنوع التغذية".</a:t>
            </a:r>
            <a:r>
              <a:rPr lang="ar-IQ" sz="2800" b="1" baseline="30000" dirty="0">
                <a:solidFill>
                  <a:srgbClr val="002060"/>
                </a:solidFill>
              </a:rPr>
              <a:t> </a:t>
            </a:r>
            <a:r>
              <a:rPr lang="ar-IQ" sz="2800" b="1" dirty="0">
                <a:solidFill>
                  <a:srgbClr val="002060"/>
                </a:solidFill>
              </a:rPr>
              <a:t> اذ يحتاج الفرد في حالة الراحة التامة وبدون حركة وفي اجواء قياسية وحرارية ثابتة وطبيعية الى (1700- 2000)سعرة حرارية  وهي الطاقة اللازمة لعمل القلب والدم والجهاز الهضمي والكبد والعمليات الفسيولوجيا </a:t>
            </a:r>
            <a:r>
              <a:rPr lang="ar-IQ" sz="2800" b="1" dirty="0" err="1">
                <a:solidFill>
                  <a:srgbClr val="002060"/>
                </a:solidFill>
              </a:rPr>
              <a:t>والبايولوجيه</a:t>
            </a:r>
            <a:r>
              <a:rPr lang="ar-IQ" sz="2800" b="1" dirty="0">
                <a:solidFill>
                  <a:srgbClr val="002060"/>
                </a:solidFill>
              </a:rPr>
              <a:t> للخلايا ، وتزداد السعرات الحرارية لأي جهد اضافي وتتناسب الطاقة تناسبا طرديا مع شدة الفعالية الرياضية الممارسة وكذلك الطاقة التي يحتاجها الرياضي لإداء النشاط </a:t>
            </a:r>
            <a:endParaRPr lang="ar-IQ" sz="2800" b="1" dirty="0" smtClean="0">
              <a:solidFill>
                <a:srgbClr val="002060"/>
              </a:solidFill>
            </a:endParaRPr>
          </a:p>
          <a:p>
            <a:r>
              <a:rPr lang="ar-IQ" sz="2800" b="1" dirty="0">
                <a:solidFill>
                  <a:srgbClr val="002060"/>
                </a:solidFill>
              </a:rPr>
              <a:t>تتم موازنة حساب الطاقة من خلال التغييرات اليومية في حسابك ،فإذا كنت تسحب من حسابك بقدر ما تودع فيه تقريبا فإن وزنك يظل على حالة واذا كنت تسحب من هذا الحساب اكثر مما تودع فيه ،فسينقص وزنك </a:t>
            </a:r>
          </a:p>
        </p:txBody>
      </p:sp>
    </p:spTree>
    <p:extLst>
      <p:ext uri="{BB962C8B-B14F-4D97-AF65-F5344CB8AC3E}">
        <p14:creationId xmlns:p14="http://schemas.microsoft.com/office/powerpoint/2010/main" val="31523839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33400"/>
            <a:ext cx="8229600" cy="735360"/>
          </a:xfrm>
        </p:spPr>
        <p:txBody>
          <a:bodyPr/>
          <a:lstStyle/>
          <a:p>
            <a:pPr algn="r"/>
            <a:r>
              <a:rPr lang="ar-IQ" dirty="0" smtClean="0">
                <a:solidFill>
                  <a:schemeClr val="tx2">
                    <a:lumMod val="60000"/>
                    <a:lumOff val="40000"/>
                  </a:schemeClr>
                </a:solidFill>
              </a:rPr>
              <a:t>الاحتياجات اليومية من السعرات الحرارية ؟</a:t>
            </a:r>
            <a:endParaRPr lang="ar-IQ" dirty="0">
              <a:solidFill>
                <a:schemeClr val="tx2">
                  <a:lumMod val="60000"/>
                  <a:lumOff val="40000"/>
                </a:schemeClr>
              </a:solidFill>
            </a:endParaRPr>
          </a:p>
        </p:txBody>
      </p:sp>
      <p:sp>
        <p:nvSpPr>
          <p:cNvPr id="3" name="عنصر نائب للمحتوى 2"/>
          <p:cNvSpPr>
            <a:spLocks noGrp="1"/>
          </p:cNvSpPr>
          <p:nvPr>
            <p:ph idx="1"/>
          </p:nvPr>
        </p:nvSpPr>
        <p:spPr>
          <a:xfrm>
            <a:off x="251520" y="1340768"/>
            <a:ext cx="8435280" cy="5136232"/>
          </a:xfrm>
        </p:spPr>
        <p:txBody>
          <a:bodyPr>
            <a:normAutofit fontScale="92500" lnSpcReduction="20000"/>
          </a:bodyPr>
          <a:lstStyle/>
          <a:p>
            <a:r>
              <a:rPr lang="ar-IQ" b="1" dirty="0" smtClean="0"/>
              <a:t> </a:t>
            </a:r>
            <a:r>
              <a:rPr lang="ar-IQ" sz="2600" b="1" dirty="0" smtClean="0">
                <a:solidFill>
                  <a:schemeClr val="tx1">
                    <a:lumMod val="75000"/>
                    <a:lumOff val="25000"/>
                  </a:schemeClr>
                </a:solidFill>
              </a:rPr>
              <a:t>ان </a:t>
            </a:r>
            <a:r>
              <a:rPr lang="ar-IQ" sz="2600" b="1" dirty="0">
                <a:solidFill>
                  <a:schemeClr val="tx1">
                    <a:lumMod val="75000"/>
                    <a:lumOff val="25000"/>
                  </a:schemeClr>
                </a:solidFill>
              </a:rPr>
              <a:t>الغرض من استهلاك السعرات الحرارية هو المحافظة على النشاط البدني للجسم طوال اليوم ،حتى عندما لا نقوم بأية حركة ،فلكي يعمل القلب والدماغ وباقي الاعضاء، ولكي يبقى الجسم دافئا نحن بحاجة الى مقدار معين من الطاقة ،يسمى هذا المقدار من الطاقة معدل الايض الاساسي ،او الاستهلاك الاساسي من الطاقة ،وهذه العمليات تشكل حوالي 10% من مجمل استهلاك الفرد للطاقة ،كما ان المهام اليومية تزيد من استهلاك الطاقة </a:t>
            </a:r>
            <a:r>
              <a:rPr lang="ar-IQ" sz="2600" b="1" dirty="0" err="1">
                <a:solidFill>
                  <a:schemeClr val="tx1">
                    <a:lumMod val="75000"/>
                    <a:lumOff val="25000"/>
                  </a:schemeClr>
                </a:solidFill>
              </a:rPr>
              <a:t>وهذة</a:t>
            </a:r>
            <a:r>
              <a:rPr lang="ar-IQ" sz="2600" b="1" dirty="0">
                <a:solidFill>
                  <a:schemeClr val="tx1">
                    <a:lumMod val="75000"/>
                    <a:lumOff val="25000"/>
                  </a:schemeClr>
                </a:solidFill>
              </a:rPr>
              <a:t> النشاطات تزيد من استهلاك الطاقة بحوالي 20%وعندما نضيف اليها نشاطات بدنية معينة مثل الهرولة او ممارسة لعبة رياضية معينة يزداد طلب الجسم للسعرات الحرارية . "ويمكن تمثيل حساب الطاقة بالمعادلة  : متطلبات الطاقة الشخصية =متطلبات الطاقة الاساسية +متطلبات الطاقة الخارجية متطلبات الطاقة الاساسية تتضمن معدل الايض الساسي والانشطة اليومية العامة ولكل كيلو غرام من وزن الجسم مطلوب حوالي 1.334سعرة حرارية لكل ساعة  لذا فالمعادلة تكون :</a:t>
            </a:r>
            <a:endParaRPr lang="en-US" sz="2600" b="1" dirty="0">
              <a:solidFill>
                <a:schemeClr val="tx1">
                  <a:lumMod val="75000"/>
                  <a:lumOff val="25000"/>
                </a:schemeClr>
              </a:solidFill>
            </a:endParaRPr>
          </a:p>
          <a:p>
            <a:r>
              <a:rPr lang="ar-IQ" sz="2600" b="1" dirty="0">
                <a:solidFill>
                  <a:schemeClr val="tx1">
                    <a:lumMod val="75000"/>
                    <a:lumOff val="25000"/>
                  </a:schemeClr>
                </a:solidFill>
              </a:rPr>
              <a:t>الوزن ×1.334× 24 = السعرات اليومية </a:t>
            </a:r>
            <a:endParaRPr lang="en-US" sz="2600" b="1" dirty="0">
              <a:solidFill>
                <a:schemeClr val="tx1">
                  <a:lumMod val="75000"/>
                  <a:lumOff val="25000"/>
                </a:schemeClr>
              </a:solidFill>
            </a:endParaRPr>
          </a:p>
          <a:p>
            <a:r>
              <a:rPr lang="ar-IQ" sz="2600" b="1" dirty="0">
                <a:solidFill>
                  <a:schemeClr val="tx1">
                    <a:lumMod val="75000"/>
                    <a:lumOff val="25000"/>
                  </a:schemeClr>
                </a:solidFill>
              </a:rPr>
              <a:t>مثلا :شخص وزنه 60 كغم سيتطلب =60× 1.334× 24</a:t>
            </a:r>
            <a:endParaRPr lang="en-US" sz="2600" b="1" dirty="0">
              <a:solidFill>
                <a:schemeClr val="tx1">
                  <a:lumMod val="75000"/>
                  <a:lumOff val="25000"/>
                </a:schemeClr>
              </a:solidFill>
            </a:endParaRPr>
          </a:p>
          <a:p>
            <a:r>
              <a:rPr lang="ar-IQ" dirty="0" smtClean="0"/>
              <a:t> </a:t>
            </a:r>
            <a:endParaRPr lang="en-US" dirty="0"/>
          </a:p>
          <a:p>
            <a:endParaRPr lang="ar-IQ" dirty="0"/>
          </a:p>
        </p:txBody>
      </p:sp>
    </p:spTree>
    <p:extLst>
      <p:ext uri="{BB962C8B-B14F-4D97-AF65-F5344CB8AC3E}">
        <p14:creationId xmlns:p14="http://schemas.microsoft.com/office/powerpoint/2010/main" val="31779621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33400"/>
            <a:ext cx="8229600" cy="663352"/>
          </a:xfrm>
        </p:spPr>
        <p:txBody>
          <a:bodyPr>
            <a:normAutofit fontScale="90000"/>
          </a:bodyPr>
          <a:lstStyle/>
          <a:p>
            <a:pPr algn="r"/>
            <a:r>
              <a:rPr lang="ar-IQ" b="1" i="1" dirty="0"/>
              <a:t>العوامل التي تعتمد عليها كمية الطاقة اللازمة للفرد</a:t>
            </a:r>
            <a:r>
              <a:rPr lang="ar-IQ" dirty="0" smtClean="0"/>
              <a:t>:</a:t>
            </a:r>
            <a:endParaRPr lang="ar-IQ" dirty="0"/>
          </a:p>
        </p:txBody>
      </p:sp>
      <p:sp>
        <p:nvSpPr>
          <p:cNvPr id="3" name="عنصر نائب للمحتوى 2"/>
          <p:cNvSpPr>
            <a:spLocks noGrp="1"/>
          </p:cNvSpPr>
          <p:nvPr>
            <p:ph idx="1"/>
          </p:nvPr>
        </p:nvSpPr>
        <p:spPr>
          <a:xfrm>
            <a:off x="323528" y="1340768"/>
            <a:ext cx="8363272" cy="5136232"/>
          </a:xfrm>
        </p:spPr>
        <p:txBody>
          <a:bodyPr/>
          <a:lstStyle/>
          <a:p>
            <a:r>
              <a:rPr lang="ar-IQ" b="1" i="1" dirty="0" smtClean="0"/>
              <a:t> </a:t>
            </a:r>
            <a:endParaRPr lang="en-US" dirty="0"/>
          </a:p>
          <a:p>
            <a:r>
              <a:rPr lang="ar-IQ" sz="2800" b="1" dirty="0">
                <a:solidFill>
                  <a:srgbClr val="00B0F0"/>
                </a:solidFill>
              </a:rPr>
              <a:t>- مرحلة النمو (12 -22</a:t>
            </a:r>
            <a:r>
              <a:rPr lang="ar-IQ" sz="2800" b="1" i="1" dirty="0">
                <a:solidFill>
                  <a:srgbClr val="00B0F0"/>
                </a:solidFill>
              </a:rPr>
              <a:t> </a:t>
            </a:r>
            <a:r>
              <a:rPr lang="ar-IQ" sz="2800" b="1" dirty="0">
                <a:solidFill>
                  <a:srgbClr val="00B0F0"/>
                </a:solidFill>
              </a:rPr>
              <a:t>) سنة عند الذكور(12-18 ) سنة عند الاناث </a:t>
            </a:r>
            <a:endParaRPr lang="en-US" sz="2800" b="1" dirty="0">
              <a:solidFill>
                <a:srgbClr val="00B0F0"/>
              </a:solidFill>
            </a:endParaRPr>
          </a:p>
          <a:p>
            <a:r>
              <a:rPr lang="ar-IQ" sz="2800" b="1" dirty="0">
                <a:solidFill>
                  <a:srgbClr val="00B0F0"/>
                </a:solidFill>
              </a:rPr>
              <a:t>- العمر :تقل الطاقة المستخدمة بتقدم العمر ، </a:t>
            </a:r>
            <a:endParaRPr lang="en-US" sz="2800" b="1" dirty="0">
              <a:solidFill>
                <a:srgbClr val="00B0F0"/>
              </a:solidFill>
            </a:endParaRPr>
          </a:p>
          <a:p>
            <a:r>
              <a:rPr lang="ar-IQ" sz="2800" b="1" dirty="0">
                <a:solidFill>
                  <a:srgbClr val="00B0F0"/>
                </a:solidFill>
              </a:rPr>
              <a:t>- </a:t>
            </a:r>
            <a:r>
              <a:rPr lang="ar-IQ" sz="2800" b="1" dirty="0" err="1">
                <a:solidFill>
                  <a:srgbClr val="00B0F0"/>
                </a:solidFill>
              </a:rPr>
              <a:t>الجنس:المرأة</a:t>
            </a:r>
            <a:r>
              <a:rPr lang="ar-IQ" sz="2800" b="1" dirty="0">
                <a:solidFill>
                  <a:srgbClr val="00B0F0"/>
                </a:solidFill>
              </a:rPr>
              <a:t> اقل استهلاك للطاقة من الرجل .</a:t>
            </a:r>
            <a:endParaRPr lang="en-US" sz="2800" b="1" dirty="0">
              <a:solidFill>
                <a:srgbClr val="00B0F0"/>
              </a:solidFill>
            </a:endParaRPr>
          </a:p>
          <a:p>
            <a:r>
              <a:rPr lang="ar-IQ" sz="2800" b="1" dirty="0">
                <a:solidFill>
                  <a:srgbClr val="00B0F0"/>
                </a:solidFill>
              </a:rPr>
              <a:t>-النشاط البدني تزداد الحاجة لاستهلاك الطاقة والسعرات الحرارية كلما زادت شدة النشاط البدني </a:t>
            </a:r>
            <a:endParaRPr lang="en-US" sz="2800" b="1" dirty="0">
              <a:solidFill>
                <a:srgbClr val="00B0F0"/>
              </a:solidFill>
            </a:endParaRPr>
          </a:p>
          <a:p>
            <a:r>
              <a:rPr lang="ar-IQ" dirty="0" smtClean="0"/>
              <a:t> </a:t>
            </a:r>
            <a:endParaRPr lang="en-US" dirty="0"/>
          </a:p>
          <a:p>
            <a:endParaRPr lang="ar-IQ" dirty="0"/>
          </a:p>
        </p:txBody>
      </p:sp>
    </p:spTree>
    <p:extLst>
      <p:ext uri="{BB962C8B-B14F-4D97-AF65-F5344CB8AC3E}">
        <p14:creationId xmlns:p14="http://schemas.microsoft.com/office/powerpoint/2010/main" val="25129122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IQ" b="1" dirty="0">
                <a:solidFill>
                  <a:srgbClr val="7030A0"/>
                </a:solidFill>
              </a:rPr>
              <a:t>ومن اسلحة محاربة السمنة والتخلص منها </a:t>
            </a:r>
            <a:r>
              <a:rPr lang="ar-IQ" b="1" dirty="0" smtClean="0">
                <a:solidFill>
                  <a:srgbClr val="7030A0"/>
                </a:solidFill>
              </a:rPr>
              <a:t>:</a:t>
            </a:r>
            <a:endParaRPr lang="ar-IQ" dirty="0"/>
          </a:p>
        </p:txBody>
      </p:sp>
      <p:sp>
        <p:nvSpPr>
          <p:cNvPr id="3" name="عنصر نائب للمحتوى 2"/>
          <p:cNvSpPr>
            <a:spLocks noGrp="1"/>
          </p:cNvSpPr>
          <p:nvPr>
            <p:ph idx="1"/>
          </p:nvPr>
        </p:nvSpPr>
        <p:spPr/>
        <p:txBody>
          <a:bodyPr>
            <a:normAutofit/>
          </a:bodyPr>
          <a:lstStyle/>
          <a:p>
            <a:pPr lvl="0"/>
            <a:r>
              <a:rPr lang="ar-IQ" sz="2800" b="1" dirty="0" smtClean="0">
                <a:solidFill>
                  <a:srgbClr val="00B050"/>
                </a:solidFill>
              </a:rPr>
              <a:t>الرجيم </a:t>
            </a:r>
            <a:r>
              <a:rPr lang="ar-IQ" sz="2800" b="1" dirty="0">
                <a:solidFill>
                  <a:srgbClr val="00B050"/>
                </a:solidFill>
              </a:rPr>
              <a:t>الغذائي ذو السعرات الحرارية المقننة ،والمحدود في كمية السكريات ،والنشويات ، والدهون ،وهذا هو اقوى الاسلحة واحسن الوسائل لعلاج السمنة يقول تعالى (... وكلو و اشربوا ولا تسرفوا إنه لا يحب المسرفين )  (الاعراف :31)</a:t>
            </a:r>
            <a:endParaRPr lang="en-US" sz="2800" b="1" dirty="0">
              <a:solidFill>
                <a:srgbClr val="00B050"/>
              </a:solidFill>
            </a:endParaRPr>
          </a:p>
          <a:p>
            <a:r>
              <a:rPr lang="ar-IQ" sz="2800" b="1" dirty="0">
                <a:solidFill>
                  <a:srgbClr val="00B050"/>
                </a:solidFill>
              </a:rPr>
              <a:t>المواظبة على ممارسة الرياضة في الهواء الطلق ،وخاصة رياضة المشي  والبعد عن الكسل والخمول وركوب السيارات ... وهذه الوسيلة لا تقل اهمية </a:t>
            </a:r>
            <a:endParaRPr lang="ar-IQ" sz="2800" b="1" dirty="0" smtClean="0">
              <a:solidFill>
                <a:srgbClr val="00B050"/>
              </a:solidFill>
            </a:endParaRPr>
          </a:p>
          <a:p>
            <a:r>
              <a:rPr lang="ar-IQ" sz="2800" b="1" dirty="0" smtClean="0">
                <a:solidFill>
                  <a:srgbClr val="00B050"/>
                </a:solidFill>
              </a:rPr>
              <a:t>عن </a:t>
            </a:r>
            <a:r>
              <a:rPr lang="ar-IQ" sz="2800" b="1" dirty="0">
                <a:solidFill>
                  <a:srgbClr val="00B050"/>
                </a:solidFill>
              </a:rPr>
              <a:t>الوسيلة الاولى </a:t>
            </a:r>
          </a:p>
        </p:txBody>
      </p:sp>
      <p:pic>
        <p:nvPicPr>
          <p:cNvPr id="4" name="صورة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1520" y="4293096"/>
            <a:ext cx="4608512" cy="2376264"/>
          </a:xfrm>
          <a:prstGeom prst="rect">
            <a:avLst/>
          </a:prstGeom>
        </p:spPr>
      </p:pic>
    </p:spTree>
    <p:extLst>
      <p:ext uri="{BB962C8B-B14F-4D97-AF65-F5344CB8AC3E}">
        <p14:creationId xmlns:p14="http://schemas.microsoft.com/office/powerpoint/2010/main" val="22836565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IQ" b="1" dirty="0" smtClean="0">
                <a:solidFill>
                  <a:srgbClr val="C00000"/>
                </a:solidFill>
              </a:rPr>
              <a:t>هرم </a:t>
            </a:r>
            <a:r>
              <a:rPr lang="ar-IQ" b="1" dirty="0" err="1" smtClean="0">
                <a:solidFill>
                  <a:srgbClr val="C00000"/>
                </a:solidFill>
              </a:rPr>
              <a:t>مايوكلينك</a:t>
            </a:r>
            <a:r>
              <a:rPr lang="ar-IQ" b="1" dirty="0" smtClean="0">
                <a:solidFill>
                  <a:srgbClr val="C00000"/>
                </a:solidFill>
              </a:rPr>
              <a:t> </a:t>
            </a:r>
            <a:r>
              <a:rPr lang="ar-IQ" dirty="0" smtClean="0"/>
              <a:t>:</a:t>
            </a:r>
            <a:endParaRPr lang="ar-IQ" dirty="0"/>
          </a:p>
        </p:txBody>
      </p:sp>
      <p:sp>
        <p:nvSpPr>
          <p:cNvPr id="3" name="عنصر نائب للمحتوى 2"/>
          <p:cNvSpPr>
            <a:spLocks noGrp="1"/>
          </p:cNvSpPr>
          <p:nvPr>
            <p:ph idx="1"/>
          </p:nvPr>
        </p:nvSpPr>
        <p:spPr>
          <a:xfrm>
            <a:off x="457200" y="1412776"/>
            <a:ext cx="8229600" cy="5064224"/>
          </a:xfrm>
        </p:spPr>
        <p:txBody>
          <a:bodyPr/>
          <a:lstStyle/>
          <a:p>
            <a:r>
              <a:rPr lang="ar-IQ" b="1" dirty="0">
                <a:solidFill>
                  <a:srgbClr val="002060"/>
                </a:solidFill>
              </a:rPr>
              <a:t>هرم الوزن الصحي لـ </a:t>
            </a:r>
            <a:r>
              <a:rPr lang="en-US" b="1" dirty="0">
                <a:solidFill>
                  <a:srgbClr val="002060"/>
                </a:solidFill>
              </a:rPr>
              <a:t>Mayo Clinic </a:t>
            </a:r>
            <a:r>
              <a:rPr lang="en-US" b="1" dirty="0" smtClean="0">
                <a:solidFill>
                  <a:srgbClr val="002060"/>
                </a:solidFill>
              </a:rPr>
              <a:t>)</a:t>
            </a:r>
            <a:r>
              <a:rPr lang="ar-IQ" b="1" dirty="0" smtClean="0">
                <a:solidFill>
                  <a:srgbClr val="002060"/>
                </a:solidFill>
              </a:rPr>
              <a:t>مايو </a:t>
            </a:r>
            <a:r>
              <a:rPr lang="ar-IQ" b="1" dirty="0">
                <a:solidFill>
                  <a:srgbClr val="002060"/>
                </a:solidFill>
              </a:rPr>
              <a:t>كلينك) عبارة عن أداة تساعدك في توجيهك إلى تناول نظام غذائي متوازن ومغذٍ مع الحصول على وزن صحي.</a:t>
            </a:r>
          </a:p>
          <a:p>
            <a:r>
              <a:rPr lang="ar-IQ" b="1" dirty="0">
                <a:solidFill>
                  <a:srgbClr val="002060"/>
                </a:solidFill>
              </a:rPr>
              <a:t>ينبغي أن تحتل الخضراوات والفواكه، وهي أساس الهرم، موضع تركيزك. حيث تكون هذه الأطعمة منخفضة في كثافة الطاقة. وهذا يعني أنه يمكنك تناول الكثير منها لأنها لا تحتوي على الكثير من السعرات الحرارية. عندما ترتفع لأعلى في الهرم، تصبح مجموعات الطعام أعلى في كثافة الطاقة — حيث يوجد بها كمية أكبر من السعرات الحرارية بالنسبة لحجمها. لفقدان الوزن، يجب عليك تحديد عدد الحصص من تلك الأطعمة التي تتناولها.</a:t>
            </a:r>
          </a:p>
          <a:p>
            <a:r>
              <a:rPr lang="ar-IQ" b="1" dirty="0">
                <a:solidFill>
                  <a:srgbClr val="002060"/>
                </a:solidFill>
              </a:rPr>
              <a:t>يتم تحديد عدد الحصص لكل مجموعة غذائية حسب مستواك اليومي من السعرات الحرارية المستهدفة. إذا كان هدفك هو 1200 سعرة حرارية، يجب أن تتضمن خطة وجباتك أربع حصص أو أكثر من الخضروات، وثلاث حصص من البروتين/الألبان وثلاث حصص من الدهون.</a:t>
            </a:r>
          </a:p>
          <a:p>
            <a:endParaRPr lang="ar-IQ" dirty="0"/>
          </a:p>
        </p:txBody>
      </p:sp>
    </p:spTree>
    <p:extLst>
      <p:ext uri="{BB962C8B-B14F-4D97-AF65-F5344CB8AC3E}">
        <p14:creationId xmlns:p14="http://schemas.microsoft.com/office/powerpoint/2010/main" val="18881558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43608" y="1484784"/>
            <a:ext cx="7128792" cy="4824535"/>
          </a:xfrm>
        </p:spPr>
      </p:pic>
    </p:spTree>
    <p:extLst>
      <p:ext uri="{BB962C8B-B14F-4D97-AF65-F5344CB8AC3E}">
        <p14:creationId xmlns:p14="http://schemas.microsoft.com/office/powerpoint/2010/main" val="1668201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33400"/>
            <a:ext cx="8229600" cy="879376"/>
          </a:xfrm>
        </p:spPr>
        <p:txBody>
          <a:bodyPr>
            <a:normAutofit/>
          </a:bodyPr>
          <a:lstStyle/>
          <a:p>
            <a:pPr algn="r"/>
            <a:r>
              <a:rPr lang="ar-IQ" dirty="0" smtClean="0"/>
              <a:t>نصائح للتمتع بوزن صحي وصحة عامة </a:t>
            </a:r>
            <a:endParaRPr lang="ar-IQ" dirty="0"/>
          </a:p>
        </p:txBody>
      </p:sp>
      <p:sp>
        <p:nvSpPr>
          <p:cNvPr id="3" name="عنصر نائب للمحتوى 2"/>
          <p:cNvSpPr>
            <a:spLocks noGrp="1"/>
          </p:cNvSpPr>
          <p:nvPr>
            <p:ph idx="1"/>
          </p:nvPr>
        </p:nvSpPr>
        <p:spPr>
          <a:xfrm>
            <a:off x="457200" y="1412776"/>
            <a:ext cx="8229600" cy="5184576"/>
          </a:xfrm>
        </p:spPr>
        <p:txBody>
          <a:bodyPr>
            <a:normAutofit fontScale="32500" lnSpcReduction="20000"/>
          </a:bodyPr>
          <a:lstStyle/>
          <a:p>
            <a:r>
              <a:rPr lang="ar-IQ" dirty="0" smtClean="0"/>
              <a:t>- </a:t>
            </a:r>
            <a:r>
              <a:rPr lang="ar-IQ" sz="6000" b="1" dirty="0" smtClean="0">
                <a:solidFill>
                  <a:srgbClr val="7030A0"/>
                </a:solidFill>
              </a:rPr>
              <a:t>النهوض من النوم مبكرا </a:t>
            </a:r>
          </a:p>
          <a:p>
            <a:r>
              <a:rPr lang="ar-IQ" sz="6000" b="1" dirty="0" smtClean="0">
                <a:solidFill>
                  <a:srgbClr val="7030A0"/>
                </a:solidFill>
              </a:rPr>
              <a:t>- شرب مقدار كوب من الماء عند </a:t>
            </a:r>
            <a:r>
              <a:rPr lang="ar-IQ" sz="6000" b="1" dirty="0" err="1" smtClean="0">
                <a:solidFill>
                  <a:srgbClr val="7030A0"/>
                </a:solidFill>
              </a:rPr>
              <a:t>الاستيقاض</a:t>
            </a:r>
            <a:r>
              <a:rPr lang="ar-IQ" sz="6000" b="1" dirty="0" smtClean="0">
                <a:solidFill>
                  <a:srgbClr val="7030A0"/>
                </a:solidFill>
              </a:rPr>
              <a:t> </a:t>
            </a:r>
          </a:p>
          <a:p>
            <a:r>
              <a:rPr lang="ar-IQ" sz="6000" b="1" dirty="0" smtClean="0">
                <a:solidFill>
                  <a:srgbClr val="7030A0"/>
                </a:solidFill>
              </a:rPr>
              <a:t> ممارسة بعض التمرينات البدنية على المعدة الفارغة </a:t>
            </a:r>
          </a:p>
          <a:p>
            <a:r>
              <a:rPr lang="ar-IQ" sz="6000" b="1" dirty="0" smtClean="0">
                <a:solidFill>
                  <a:srgbClr val="7030A0"/>
                </a:solidFill>
              </a:rPr>
              <a:t> - تناول وجبة فطور غنية </a:t>
            </a:r>
            <a:r>
              <a:rPr lang="ar-IQ" sz="6000" b="1" dirty="0" err="1" smtClean="0">
                <a:solidFill>
                  <a:srgbClr val="7030A0"/>
                </a:solidFill>
              </a:rPr>
              <a:t>بالكاربوهيدرات</a:t>
            </a:r>
            <a:r>
              <a:rPr lang="ar-IQ" sz="6000" b="1" dirty="0" smtClean="0">
                <a:solidFill>
                  <a:srgbClr val="7030A0"/>
                </a:solidFill>
              </a:rPr>
              <a:t> </a:t>
            </a:r>
          </a:p>
          <a:p>
            <a:r>
              <a:rPr lang="ar-IQ" sz="6000" b="1" dirty="0">
                <a:solidFill>
                  <a:srgbClr val="7030A0"/>
                </a:solidFill>
              </a:rPr>
              <a:t>الاكثار من شرب الماء </a:t>
            </a:r>
          </a:p>
          <a:p>
            <a:r>
              <a:rPr lang="ar-IQ" sz="6000" b="1" dirty="0" smtClean="0">
                <a:solidFill>
                  <a:srgbClr val="7030A0"/>
                </a:solidFill>
              </a:rPr>
              <a:t>الفترة الزمنية بين الوجبات </a:t>
            </a:r>
            <a:r>
              <a:rPr lang="ar-IQ" sz="6000" b="1" dirty="0" err="1" smtClean="0">
                <a:solidFill>
                  <a:srgbClr val="7030A0"/>
                </a:solidFill>
              </a:rPr>
              <a:t>لاتقل</a:t>
            </a:r>
            <a:r>
              <a:rPr lang="ar-IQ" sz="6000" b="1" dirty="0" smtClean="0">
                <a:solidFill>
                  <a:srgbClr val="7030A0"/>
                </a:solidFill>
              </a:rPr>
              <a:t> عن 5 ساعات  </a:t>
            </a:r>
          </a:p>
          <a:p>
            <a:r>
              <a:rPr lang="ar-IQ" sz="6000" b="1" dirty="0" smtClean="0">
                <a:solidFill>
                  <a:srgbClr val="7030A0"/>
                </a:solidFill>
              </a:rPr>
              <a:t> الاكثار من تناول الخضروات والفواكه بالمقارنة من الحبوب والنشويات والمعجنات والرز,</a:t>
            </a:r>
          </a:p>
          <a:p>
            <a:r>
              <a:rPr lang="ar-IQ" sz="6000" b="1" dirty="0" smtClean="0">
                <a:solidFill>
                  <a:srgbClr val="7030A0"/>
                </a:solidFill>
              </a:rPr>
              <a:t> الحرص على ممارسة لنشاط البني مشي ،ركض ، تمارين سويدية ، رقص ، سباحة ، ركوب دراجات  ترك الكسل نهائيا </a:t>
            </a:r>
          </a:p>
          <a:p>
            <a:r>
              <a:rPr lang="ar-IQ" sz="6000" b="1" dirty="0" smtClean="0">
                <a:solidFill>
                  <a:srgbClr val="7030A0"/>
                </a:solidFill>
              </a:rPr>
              <a:t>ممارسة تمرينات التنفس </a:t>
            </a:r>
          </a:p>
          <a:p>
            <a:r>
              <a:rPr lang="ar-IQ" sz="6000" b="1" dirty="0" smtClean="0">
                <a:solidFill>
                  <a:srgbClr val="7030A0"/>
                </a:solidFill>
              </a:rPr>
              <a:t>  عدم تناول كميات كبيرة من الطعام وعدم تناول الطعام اذا لم تكن تشعر بالجوع </a:t>
            </a:r>
          </a:p>
          <a:p>
            <a:r>
              <a:rPr lang="ar-IQ" sz="6000" b="1" dirty="0" smtClean="0">
                <a:solidFill>
                  <a:srgbClr val="7030A0"/>
                </a:solidFill>
              </a:rPr>
              <a:t> ترك المشروبات الغازية والاطعمة الجاهزة</a:t>
            </a:r>
          </a:p>
          <a:p>
            <a:r>
              <a:rPr lang="ar-IQ" sz="6000" b="1" dirty="0" smtClean="0">
                <a:solidFill>
                  <a:srgbClr val="7030A0"/>
                </a:solidFill>
              </a:rPr>
              <a:t> عدم السهر </a:t>
            </a:r>
          </a:p>
          <a:p>
            <a:r>
              <a:rPr lang="ar-IQ" sz="6000" b="1" dirty="0" smtClean="0">
                <a:solidFill>
                  <a:srgbClr val="7030A0"/>
                </a:solidFill>
              </a:rPr>
              <a:t>الحرص على التمتع </a:t>
            </a:r>
            <a:r>
              <a:rPr lang="ar-IQ" sz="6000" b="1" dirty="0" err="1" smtClean="0">
                <a:solidFill>
                  <a:srgbClr val="7030A0"/>
                </a:solidFill>
              </a:rPr>
              <a:t>باجازة</a:t>
            </a:r>
            <a:r>
              <a:rPr lang="ar-IQ" sz="6000" b="1" dirty="0" smtClean="0">
                <a:solidFill>
                  <a:srgbClr val="7030A0"/>
                </a:solidFill>
              </a:rPr>
              <a:t> لاستراحة العقل والاسترخاء </a:t>
            </a:r>
          </a:p>
          <a:p>
            <a:pPr marL="457200" indent="-457200" algn="ctr">
              <a:buFont typeface="+mj-lt"/>
              <a:buAutoNum type="arabicPeriod"/>
            </a:pPr>
            <a:r>
              <a:rPr lang="ar-IQ" dirty="0" smtClean="0"/>
              <a:t> </a:t>
            </a:r>
          </a:p>
          <a:p>
            <a:r>
              <a:rPr lang="ar-IQ" dirty="0" smtClean="0"/>
              <a:t> </a:t>
            </a:r>
            <a:endParaRPr lang="ar-IQ" dirty="0"/>
          </a:p>
        </p:txBody>
      </p:sp>
      <p:pic>
        <p:nvPicPr>
          <p:cNvPr id="4" name="صورة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9512" y="1196752"/>
            <a:ext cx="3361556" cy="2160240"/>
          </a:xfrm>
          <a:prstGeom prst="rect">
            <a:avLst/>
          </a:prstGeom>
        </p:spPr>
      </p:pic>
    </p:spTree>
    <p:extLst>
      <p:ext uri="{BB962C8B-B14F-4D97-AF65-F5344CB8AC3E}">
        <p14:creationId xmlns:p14="http://schemas.microsoft.com/office/powerpoint/2010/main" val="39927290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IQ" dirty="0" smtClean="0"/>
              <a:t>نصائح </a:t>
            </a:r>
            <a:endParaRPr lang="en-US" dirty="0"/>
          </a:p>
        </p:txBody>
      </p:sp>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27583" y="1628800"/>
            <a:ext cx="7632849" cy="4464496"/>
          </a:xfrm>
        </p:spPr>
      </p:pic>
    </p:spTree>
    <p:extLst>
      <p:ext uri="{BB962C8B-B14F-4D97-AF65-F5344CB8AC3E}">
        <p14:creationId xmlns:p14="http://schemas.microsoft.com/office/powerpoint/2010/main" val="8399367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43608" y="1700808"/>
            <a:ext cx="6984776" cy="4536504"/>
          </a:xfrm>
        </p:spPr>
      </p:pic>
    </p:spTree>
    <p:extLst>
      <p:ext uri="{BB962C8B-B14F-4D97-AF65-F5344CB8AC3E}">
        <p14:creationId xmlns:p14="http://schemas.microsoft.com/office/powerpoint/2010/main" val="33116008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79512" y="1340768"/>
            <a:ext cx="8712967" cy="5832648"/>
          </a:xfrm>
        </p:spPr>
        <p:txBody>
          <a:bodyPr>
            <a:normAutofit fontScale="90000"/>
          </a:bodyPr>
          <a:lstStyle/>
          <a:p>
            <a:pPr algn="r"/>
            <a:r>
              <a:rPr lang="ar-IQ" sz="2700" b="1" dirty="0" smtClean="0">
                <a:solidFill>
                  <a:srgbClr val="002060"/>
                </a:solidFill>
                <a:latin typeface="Arial" panose="020B0604020202020204" pitchFamily="34" charset="0"/>
                <a:cs typeface="Arial" panose="020B0604020202020204" pitchFamily="34" charset="0"/>
              </a:rPr>
              <a:t>ان من </a:t>
            </a:r>
            <a:r>
              <a:rPr lang="ar-IQ" sz="2700" b="1" dirty="0">
                <a:solidFill>
                  <a:srgbClr val="002060"/>
                </a:solidFill>
                <a:latin typeface="Arial" panose="020B0604020202020204" pitchFamily="34" charset="0"/>
                <a:cs typeface="Arial" panose="020B0604020202020204" pitchFamily="34" charset="0"/>
              </a:rPr>
              <a:t>اهم المفاهيم التي لابد الاهتمام بها هو الثقافة الصحية ، وان الصحة هي سلوك انساني ونظام حياتي ،لان الصحة هدف ينبغي الوصول اليه و الاحتفاظ بالوزن الصحي هو جزء من الاهتمام بالصحة العامة للجسم </a:t>
            </a:r>
            <a:r>
              <a:rPr lang="ar-IQ" sz="2700" b="1" dirty="0" smtClean="0">
                <a:solidFill>
                  <a:srgbClr val="002060"/>
                </a:solidFill>
                <a:latin typeface="Arial" panose="020B0604020202020204" pitchFamily="34" charset="0"/>
                <a:cs typeface="Arial" panose="020B0604020202020204" pitchFamily="34" charset="0"/>
              </a:rPr>
              <a:t/>
            </a:r>
            <a:br>
              <a:rPr lang="ar-IQ" sz="2700" b="1" dirty="0" smtClean="0">
                <a:solidFill>
                  <a:srgbClr val="002060"/>
                </a:solidFill>
                <a:latin typeface="Arial" panose="020B0604020202020204" pitchFamily="34" charset="0"/>
                <a:cs typeface="Arial" panose="020B0604020202020204" pitchFamily="34" charset="0"/>
              </a:rPr>
            </a:br>
            <a:r>
              <a:rPr lang="ar-IQ" sz="2700" b="1" dirty="0">
                <a:solidFill>
                  <a:srgbClr val="002060"/>
                </a:solidFill>
                <a:latin typeface="Arial" panose="020B0604020202020204" pitchFamily="34" charset="0"/>
                <a:cs typeface="Arial" panose="020B0604020202020204" pitchFamily="34" charset="0"/>
              </a:rPr>
              <a:t>إ</a:t>
            </a:r>
            <a:r>
              <a:rPr lang="ar-IQ" sz="2700" b="1" dirty="0" smtClean="0">
                <a:solidFill>
                  <a:srgbClr val="002060"/>
                </a:solidFill>
                <a:latin typeface="Arial" panose="020B0604020202020204" pitchFamily="34" charset="0"/>
                <a:cs typeface="Arial" panose="020B0604020202020204" pitchFamily="34" charset="0"/>
              </a:rPr>
              <a:t>ن </a:t>
            </a:r>
            <a:r>
              <a:rPr lang="ar-IQ" sz="2700" b="1" dirty="0">
                <a:solidFill>
                  <a:srgbClr val="002060"/>
                </a:solidFill>
                <a:latin typeface="Arial" panose="020B0604020202020204" pitchFamily="34" charset="0"/>
                <a:cs typeface="Arial" panose="020B0604020202020204" pitchFamily="34" charset="0"/>
              </a:rPr>
              <a:t>التمتع </a:t>
            </a:r>
            <a:r>
              <a:rPr lang="ar-IQ" sz="2700" b="1" dirty="0" smtClean="0">
                <a:solidFill>
                  <a:srgbClr val="002060"/>
                </a:solidFill>
                <a:latin typeface="Arial" panose="020B0604020202020204" pitchFamily="34" charset="0"/>
                <a:cs typeface="Arial" panose="020B0604020202020204" pitchFamily="34" charset="0"/>
              </a:rPr>
              <a:t>بصحة </a:t>
            </a:r>
            <a:r>
              <a:rPr lang="ar-IQ" sz="2700" b="1" dirty="0">
                <a:solidFill>
                  <a:srgbClr val="002060"/>
                </a:solidFill>
                <a:latin typeface="Arial" panose="020B0604020202020204" pitchFamily="34" charset="0"/>
                <a:cs typeface="Arial" panose="020B0604020202020204" pitchFamily="34" charset="0"/>
              </a:rPr>
              <a:t>جيدة يسمح </a:t>
            </a:r>
            <a:r>
              <a:rPr lang="ar-IQ" sz="2700" b="1" dirty="0" smtClean="0">
                <a:solidFill>
                  <a:srgbClr val="002060"/>
                </a:solidFill>
                <a:latin typeface="Arial" panose="020B0604020202020204" pitchFamily="34" charset="0"/>
                <a:cs typeface="Arial" panose="020B0604020202020204" pitchFamily="34" charset="0"/>
              </a:rPr>
              <a:t>لنا </a:t>
            </a:r>
            <a:r>
              <a:rPr lang="ar-IQ" sz="2700" b="1" dirty="0">
                <a:solidFill>
                  <a:srgbClr val="002060"/>
                </a:solidFill>
                <a:latin typeface="Arial" panose="020B0604020202020204" pitchFamily="34" charset="0"/>
                <a:cs typeface="Arial" panose="020B0604020202020204" pitchFamily="34" charset="0"/>
              </a:rPr>
              <a:t>بالعيش  حياة مثالية وتؤخر علامات الشيخوخة وتجعلنا نشعر بالحيوية و القوة والنشاط  والتمتع </a:t>
            </a:r>
            <a:r>
              <a:rPr lang="ar-IQ" sz="2700" b="1" dirty="0" smtClean="0">
                <a:solidFill>
                  <a:srgbClr val="002060"/>
                </a:solidFill>
                <a:latin typeface="Arial" panose="020B0604020202020204" pitchFamily="34" charset="0"/>
                <a:cs typeface="Arial" panose="020B0604020202020204" pitchFamily="34" charset="0"/>
              </a:rPr>
              <a:t>بالصحة </a:t>
            </a:r>
            <a:r>
              <a:rPr lang="ar-IQ" sz="2700" b="1" dirty="0" smtClean="0">
                <a:solidFill>
                  <a:srgbClr val="002060"/>
                </a:solidFill>
                <a:latin typeface="Arial" panose="020B0604020202020204" pitchFamily="34" charset="0"/>
                <a:cs typeface="Arial" panose="020B0604020202020204" pitchFamily="34" charset="0"/>
              </a:rPr>
              <a:t>وتضفي </a:t>
            </a:r>
            <a:r>
              <a:rPr lang="ar-IQ" sz="2700" b="1" dirty="0" smtClean="0">
                <a:solidFill>
                  <a:srgbClr val="002060"/>
                </a:solidFill>
                <a:latin typeface="Arial" panose="020B0604020202020204" pitchFamily="34" charset="0"/>
                <a:cs typeface="Arial" panose="020B0604020202020204" pitchFamily="34" charset="0"/>
              </a:rPr>
              <a:t>علينا احساسا </a:t>
            </a:r>
            <a:r>
              <a:rPr lang="ar-IQ" sz="2700" b="1" dirty="0" smtClean="0">
                <a:solidFill>
                  <a:srgbClr val="002060"/>
                </a:solidFill>
                <a:latin typeface="Arial" panose="020B0604020202020204" pitchFamily="34" charset="0"/>
                <a:cs typeface="Arial" panose="020B0604020202020204" pitchFamily="34" charset="0"/>
              </a:rPr>
              <a:t>با</a:t>
            </a:r>
            <a:r>
              <a:rPr lang="ar-IQ" sz="2700" b="1" dirty="0" smtClean="0">
                <a:solidFill>
                  <a:srgbClr val="002060"/>
                </a:solidFill>
                <a:latin typeface="Arial" panose="020B0604020202020204" pitchFamily="34" charset="0"/>
                <a:cs typeface="Arial" panose="020B0604020202020204" pitchFamily="34" charset="0"/>
              </a:rPr>
              <a:t>متلاك </a:t>
            </a:r>
            <a:r>
              <a:rPr lang="ar-IQ" sz="2700" b="1" dirty="0" smtClean="0">
                <a:solidFill>
                  <a:srgbClr val="002060"/>
                </a:solidFill>
                <a:latin typeface="Arial" panose="020B0604020202020204" pitchFamily="34" charset="0"/>
                <a:cs typeface="Arial" panose="020B0604020202020204" pitchFamily="34" charset="0"/>
              </a:rPr>
              <a:t>اجسامنا مما يزيد من الثقة بالنفس واحترام الذات  </a:t>
            </a:r>
            <a:br>
              <a:rPr lang="ar-IQ" sz="2700" b="1" dirty="0" smtClean="0">
                <a:solidFill>
                  <a:srgbClr val="002060"/>
                </a:solidFill>
                <a:latin typeface="Arial" panose="020B0604020202020204" pitchFamily="34" charset="0"/>
                <a:cs typeface="Arial" panose="020B0604020202020204" pitchFamily="34" charset="0"/>
              </a:rPr>
            </a:br>
            <a:r>
              <a:rPr lang="ar-IQ" sz="2700" b="1" dirty="0" smtClean="0">
                <a:solidFill>
                  <a:srgbClr val="002060"/>
                </a:solidFill>
                <a:latin typeface="Arial" panose="020B0604020202020204" pitchFamily="34" charset="0"/>
                <a:cs typeface="Arial" panose="020B0604020202020204" pitchFamily="34" charset="0"/>
              </a:rPr>
              <a:t>ان الوزن الزائد يمكن ان يشكل خطرا جديا على الصحة العامة  فكلما زادت الدهون  في الجسم كلما زاد خطر الاصابة </a:t>
            </a:r>
            <a:r>
              <a:rPr lang="ar-IQ" sz="2700" b="1" dirty="0" smtClean="0">
                <a:solidFill>
                  <a:srgbClr val="002060"/>
                </a:solidFill>
                <a:latin typeface="Arial" panose="020B0604020202020204" pitchFamily="34" charset="0"/>
                <a:cs typeface="Arial" panose="020B0604020202020204" pitchFamily="34" charset="0"/>
              </a:rPr>
              <a:t>بأمراض </a:t>
            </a:r>
            <a:r>
              <a:rPr lang="ar-IQ" sz="2700" b="1" dirty="0" smtClean="0">
                <a:solidFill>
                  <a:srgbClr val="002060"/>
                </a:solidFill>
                <a:latin typeface="Arial" panose="020B0604020202020204" pitchFamily="34" charset="0"/>
                <a:cs typeface="Arial" panose="020B0604020202020204" pitchFamily="34" charset="0"/>
              </a:rPr>
              <a:t>صحية يمكن ان نذكر منها </a:t>
            </a:r>
            <a:r>
              <a:rPr lang="ar-IQ" sz="2700" dirty="0" smtClean="0">
                <a:solidFill>
                  <a:srgbClr val="002060"/>
                </a:solidFill>
                <a:latin typeface="Arial" panose="020B0604020202020204" pitchFamily="34" charset="0"/>
                <a:cs typeface="Arial" panose="020B0604020202020204" pitchFamily="34" charset="0"/>
              </a:rPr>
              <a:t>: </a:t>
            </a:r>
            <a:r>
              <a:rPr lang="ar-IQ" sz="2800" dirty="0" smtClean="0"/>
              <a:t/>
            </a:r>
            <a:br>
              <a:rPr lang="ar-IQ" sz="2800" dirty="0" smtClean="0"/>
            </a:br>
            <a:r>
              <a:rPr lang="ar-IQ" sz="3100" b="1" dirty="0" smtClean="0">
                <a:solidFill>
                  <a:srgbClr val="FF0000"/>
                </a:solidFill>
              </a:rPr>
              <a:t>ارتفاع ضغط الدم :</a:t>
            </a:r>
            <a:br>
              <a:rPr lang="ar-IQ" sz="3100" b="1" dirty="0" smtClean="0">
                <a:solidFill>
                  <a:srgbClr val="FF0000"/>
                </a:solidFill>
              </a:rPr>
            </a:br>
            <a:r>
              <a:rPr lang="ar-IQ" sz="2700" b="1" dirty="0" smtClean="0">
                <a:solidFill>
                  <a:srgbClr val="0070C0"/>
                </a:solidFill>
              </a:rPr>
              <a:t>يعتبر ارتفاع ضغط الدم بالنسبة الى الرجال والنساء على حد سواء اكثر الامراض  الصحية المصاحبة لزيادة الوزن شيوعا ، </a:t>
            </a:r>
            <a:r>
              <a:rPr lang="ar-IQ" sz="2700" b="1" dirty="0" smtClean="0">
                <a:solidFill>
                  <a:srgbClr val="0070C0"/>
                </a:solidFill>
              </a:rPr>
              <a:t>فالأفراد </a:t>
            </a:r>
            <a:r>
              <a:rPr lang="ar-IQ" sz="2700" b="1" dirty="0" smtClean="0">
                <a:solidFill>
                  <a:srgbClr val="0070C0"/>
                </a:solidFill>
              </a:rPr>
              <a:t>الذين يعانون من البدانة  اكثر عرضة </a:t>
            </a:r>
            <a:r>
              <a:rPr lang="ar-IQ" sz="2700" b="1" dirty="0" smtClean="0">
                <a:solidFill>
                  <a:srgbClr val="0070C0"/>
                </a:solidFill>
              </a:rPr>
              <a:t>للإصابة </a:t>
            </a:r>
            <a:r>
              <a:rPr lang="ar-IQ" sz="2700" b="1" dirty="0" smtClean="0">
                <a:solidFill>
                  <a:srgbClr val="0070C0"/>
                </a:solidFill>
              </a:rPr>
              <a:t>بارتفاع ضغط الدم  بمقدار الضعف من الافراد الذين يحافظون على الوزن الصحي .</a:t>
            </a:r>
            <a:r>
              <a:rPr lang="ar-IQ" sz="2800" dirty="0" smtClean="0"/>
              <a:t/>
            </a:r>
            <a:br>
              <a:rPr lang="ar-IQ" sz="2800" dirty="0" smtClean="0"/>
            </a:br>
            <a:r>
              <a:rPr lang="ar-IQ" sz="2800" dirty="0"/>
              <a:t/>
            </a:r>
            <a:br>
              <a:rPr lang="ar-IQ" sz="2800" dirty="0"/>
            </a:br>
            <a:r>
              <a:rPr lang="ar-IQ" sz="2800" dirty="0" smtClean="0"/>
              <a:t/>
            </a:r>
            <a:br>
              <a:rPr lang="ar-IQ" sz="2800" dirty="0" smtClean="0"/>
            </a:br>
            <a:r>
              <a:rPr lang="ar-IQ" sz="2800" dirty="0"/>
              <a:t/>
            </a:r>
            <a:br>
              <a:rPr lang="ar-IQ" sz="2800" dirty="0"/>
            </a:br>
            <a:r>
              <a:rPr lang="ar-IQ" sz="2800" dirty="0" smtClean="0"/>
              <a:t/>
            </a:r>
            <a:br>
              <a:rPr lang="ar-IQ" sz="2800" dirty="0" smtClean="0"/>
            </a:br>
            <a:endParaRPr lang="ar-IQ" sz="2800" dirty="0"/>
          </a:p>
        </p:txBody>
      </p:sp>
      <p:sp>
        <p:nvSpPr>
          <p:cNvPr id="3" name="عنصر نائب للمحتوى 2"/>
          <p:cNvSpPr>
            <a:spLocks noGrp="1"/>
          </p:cNvSpPr>
          <p:nvPr>
            <p:ph idx="1"/>
          </p:nvPr>
        </p:nvSpPr>
        <p:spPr>
          <a:xfrm>
            <a:off x="1979712" y="548680"/>
            <a:ext cx="6400800" cy="720080"/>
          </a:xfrm>
        </p:spPr>
        <p:txBody>
          <a:bodyPr>
            <a:normAutofit/>
          </a:bodyPr>
          <a:lstStyle/>
          <a:p>
            <a:pPr marL="45720" indent="0">
              <a:buNone/>
            </a:pPr>
            <a:r>
              <a:rPr lang="ar-IQ" sz="4000" b="1" dirty="0" smtClean="0">
                <a:solidFill>
                  <a:srgbClr val="FF0000"/>
                </a:solidFill>
                <a:latin typeface="Andalus" panose="02020603050405020304" pitchFamily="18" charset="-78"/>
                <a:cs typeface="Andalus" panose="02020603050405020304" pitchFamily="18" charset="-78"/>
              </a:rPr>
              <a:t> لماذا التركيز  الصحة </a:t>
            </a:r>
            <a:endParaRPr lang="ar-IQ" sz="4000" b="1" dirty="0">
              <a:solidFill>
                <a:srgbClr val="FF0000"/>
              </a:solidFill>
              <a:latin typeface="Andalus" panose="02020603050405020304" pitchFamily="18" charset="-78"/>
              <a:cs typeface="Andalus" panose="02020603050405020304" pitchFamily="18" charset="-78"/>
            </a:endParaRPr>
          </a:p>
        </p:txBody>
      </p:sp>
    </p:spTree>
    <p:extLst>
      <p:ext uri="{BB962C8B-B14F-4D97-AF65-F5344CB8AC3E}">
        <p14:creationId xmlns:p14="http://schemas.microsoft.com/office/powerpoint/2010/main" val="178286039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IQ" dirty="0" smtClean="0"/>
              <a:t>ممارسة النشاط البدني الافضل دائما </a:t>
            </a:r>
            <a:endParaRPr lang="en-US" dirty="0"/>
          </a:p>
        </p:txBody>
      </p:sp>
      <p:pic>
        <p:nvPicPr>
          <p:cNvPr id="4" name="عنصر نائب للمحتوى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475656" y="2060848"/>
            <a:ext cx="6696744" cy="4032448"/>
          </a:xfrm>
        </p:spPr>
      </p:pic>
    </p:spTree>
    <p:extLst>
      <p:ext uri="{BB962C8B-B14F-4D97-AF65-F5344CB8AC3E}">
        <p14:creationId xmlns:p14="http://schemas.microsoft.com/office/powerpoint/2010/main" val="36213710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lstStyle/>
          <a:p>
            <a:pPr algn="ctr"/>
            <a:endParaRPr lang="ar-IQ" dirty="0"/>
          </a:p>
          <a:p>
            <a:pPr algn="ctr"/>
            <a:endParaRPr lang="ar-IQ" dirty="0" smtClean="0"/>
          </a:p>
          <a:p>
            <a:pPr algn="ctr"/>
            <a:endParaRPr lang="ar-IQ" dirty="0"/>
          </a:p>
          <a:p>
            <a:pPr algn="ctr"/>
            <a:r>
              <a:rPr lang="ar-IQ" sz="8000" dirty="0" smtClean="0">
                <a:solidFill>
                  <a:srgbClr val="0070C0"/>
                </a:solidFill>
              </a:rPr>
              <a:t>تم</a:t>
            </a:r>
            <a:endParaRPr lang="ar-IQ" sz="8000" dirty="0">
              <a:solidFill>
                <a:srgbClr val="0070C0"/>
              </a:solidFill>
            </a:endParaRPr>
          </a:p>
        </p:txBody>
      </p:sp>
    </p:spTree>
    <p:extLst>
      <p:ext uri="{BB962C8B-B14F-4D97-AF65-F5344CB8AC3E}">
        <p14:creationId xmlns:p14="http://schemas.microsoft.com/office/powerpoint/2010/main" val="1424215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33400"/>
            <a:ext cx="8229600" cy="735360"/>
          </a:xfrm>
        </p:spPr>
        <p:txBody>
          <a:bodyPr>
            <a:normAutofit/>
          </a:bodyPr>
          <a:lstStyle/>
          <a:p>
            <a:pPr algn="r"/>
            <a:r>
              <a:rPr lang="ar-IQ" sz="2800" b="1" dirty="0">
                <a:solidFill>
                  <a:srgbClr val="FF0000"/>
                </a:solidFill>
              </a:rPr>
              <a:t> </a:t>
            </a:r>
            <a:r>
              <a:rPr lang="ar-IQ" sz="2800" b="1" dirty="0" smtClean="0">
                <a:solidFill>
                  <a:srgbClr val="FF0000"/>
                </a:solidFill>
              </a:rPr>
              <a:t>نسبة غير سوية للدهون في الدم </a:t>
            </a:r>
            <a:r>
              <a:rPr lang="en-US" sz="2800" b="1" dirty="0" smtClean="0">
                <a:solidFill>
                  <a:srgbClr val="FF0000"/>
                </a:solidFill>
              </a:rPr>
              <a:t> </a:t>
            </a:r>
            <a:endParaRPr lang="ar-IQ" sz="2800" b="1" dirty="0">
              <a:solidFill>
                <a:srgbClr val="FF0000"/>
              </a:solidFill>
            </a:endParaRPr>
          </a:p>
        </p:txBody>
      </p:sp>
      <p:sp>
        <p:nvSpPr>
          <p:cNvPr id="3" name="عنصر نائب للمحتوى 2"/>
          <p:cNvSpPr>
            <a:spLocks noGrp="1"/>
          </p:cNvSpPr>
          <p:nvPr>
            <p:ph idx="1"/>
          </p:nvPr>
        </p:nvSpPr>
        <p:spPr>
          <a:xfrm>
            <a:off x="457200" y="1124744"/>
            <a:ext cx="8229600" cy="5352256"/>
          </a:xfrm>
        </p:spPr>
        <p:txBody>
          <a:bodyPr>
            <a:normAutofit/>
          </a:bodyPr>
          <a:lstStyle/>
          <a:p>
            <a:r>
              <a:rPr lang="ar-IQ" dirty="0" smtClean="0">
                <a:solidFill>
                  <a:srgbClr val="002060"/>
                </a:solidFill>
              </a:rPr>
              <a:t>تظهر الدراسات ان زيادة الوزن </a:t>
            </a:r>
            <a:r>
              <a:rPr lang="ar-IQ" dirty="0" err="1" smtClean="0">
                <a:solidFill>
                  <a:srgbClr val="002060"/>
                </a:solidFill>
              </a:rPr>
              <a:t>اوالسمنة</a:t>
            </a:r>
            <a:r>
              <a:rPr lang="ar-IQ" dirty="0" smtClean="0">
                <a:solidFill>
                  <a:srgbClr val="002060"/>
                </a:solidFill>
              </a:rPr>
              <a:t> ترافق مع انخفاض مستوى البروتين الشحمي مرتفع الكثافة او (الكوليسترول الجيد ) في الدم .كما تترافق السمنة ايضا مع ارتفاع مستوى ثلاثي </a:t>
            </a:r>
            <a:r>
              <a:rPr lang="ar-IQ" dirty="0" err="1" smtClean="0">
                <a:solidFill>
                  <a:srgbClr val="002060"/>
                </a:solidFill>
              </a:rPr>
              <a:t>الغليسيريد</a:t>
            </a:r>
            <a:r>
              <a:rPr lang="ar-IQ" dirty="0" smtClean="0">
                <a:solidFill>
                  <a:srgbClr val="002060"/>
                </a:solidFill>
              </a:rPr>
              <a:t> في الدم ،وهو ما يمكن ان يسهم في الاصابة بأمراض القلب الوعائية .</a:t>
            </a:r>
          </a:p>
          <a:p>
            <a:r>
              <a:rPr lang="ar-IQ" sz="2800" b="1" dirty="0" smtClean="0">
                <a:solidFill>
                  <a:srgbClr val="FF0000"/>
                </a:solidFill>
              </a:rPr>
              <a:t>داء السكر النوع الثاني :</a:t>
            </a:r>
          </a:p>
          <a:p>
            <a:r>
              <a:rPr lang="ar-IQ" dirty="0" smtClean="0">
                <a:solidFill>
                  <a:srgbClr val="002060"/>
                </a:solidFill>
              </a:rPr>
              <a:t>تترافق الاصابة بداء السكر من النوع الثاني مع الوزن الزائد ، وخصوصا اذا كان اكتساب الوزن الزائد بعد سن الثامنة عشر عند كل من الرجال والنساء ، وفي الواقع اكثر من 80% من المصابين بداء السكر من النوع الثاني يعانون من الوزن الزائد او السمنة .</a:t>
            </a:r>
          </a:p>
          <a:p>
            <a:r>
              <a:rPr lang="ar-IQ" sz="2800" b="1" dirty="0" smtClean="0">
                <a:solidFill>
                  <a:srgbClr val="FF0000"/>
                </a:solidFill>
              </a:rPr>
              <a:t>امراض القلب الوعائية :</a:t>
            </a:r>
          </a:p>
          <a:p>
            <a:r>
              <a:rPr lang="ar-IQ" dirty="0" smtClean="0">
                <a:solidFill>
                  <a:srgbClr val="002060"/>
                </a:solidFill>
              </a:rPr>
              <a:t>تزداد نسبة الاصابة بأمراض القلب مع الزيادة في الوزن ، فزيادة الوزن بمقدار يتراوح </a:t>
            </a:r>
            <a:r>
              <a:rPr lang="ar-IQ" dirty="0" smtClean="0">
                <a:solidFill>
                  <a:srgbClr val="002060"/>
                </a:solidFill>
              </a:rPr>
              <a:t>ما بين </a:t>
            </a:r>
            <a:r>
              <a:rPr lang="ar-IQ" dirty="0" smtClean="0">
                <a:solidFill>
                  <a:srgbClr val="002060"/>
                </a:solidFill>
              </a:rPr>
              <a:t>5-10 كيلو غرامات يمكن ان تزيد خطر الاصابة بهذه الامراض بنسبة 25%</a:t>
            </a:r>
            <a:endParaRPr lang="ar-IQ" dirty="0">
              <a:solidFill>
                <a:srgbClr val="002060"/>
              </a:solidFill>
            </a:endParaRPr>
          </a:p>
        </p:txBody>
      </p:sp>
    </p:spTree>
    <p:extLst>
      <p:ext uri="{BB962C8B-B14F-4D97-AF65-F5344CB8AC3E}">
        <p14:creationId xmlns:p14="http://schemas.microsoft.com/office/powerpoint/2010/main" val="38409994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33400"/>
            <a:ext cx="8229600" cy="663352"/>
          </a:xfrm>
        </p:spPr>
        <p:txBody>
          <a:bodyPr>
            <a:normAutofit fontScale="90000"/>
          </a:bodyPr>
          <a:lstStyle/>
          <a:p>
            <a:pPr algn="r"/>
            <a:r>
              <a:rPr lang="ar-IQ" b="1" dirty="0" smtClean="0"/>
              <a:t>مضاعفات اخرى :</a:t>
            </a:r>
            <a:endParaRPr lang="ar-IQ" b="1" dirty="0"/>
          </a:p>
        </p:txBody>
      </p:sp>
      <p:sp>
        <p:nvSpPr>
          <p:cNvPr id="3" name="عنصر نائب للمحتوى 2"/>
          <p:cNvSpPr>
            <a:spLocks noGrp="1"/>
          </p:cNvSpPr>
          <p:nvPr>
            <p:ph idx="1"/>
          </p:nvPr>
        </p:nvSpPr>
        <p:spPr>
          <a:xfrm>
            <a:off x="457200" y="1124744"/>
            <a:ext cx="8229600" cy="5352256"/>
          </a:xfrm>
        </p:spPr>
        <p:txBody>
          <a:bodyPr>
            <a:normAutofit lnSpcReduction="10000"/>
          </a:bodyPr>
          <a:lstStyle/>
          <a:p>
            <a:r>
              <a:rPr lang="ar-IQ" b="1" dirty="0" smtClean="0">
                <a:solidFill>
                  <a:srgbClr val="00B050"/>
                </a:solidFill>
              </a:rPr>
              <a:t>تزيد البدانة او الوزن الزائد من احتمال تعرض صحتك لأمراض اخرى  مثل تكون الحصيات الصفراوية ، والاصابة بالفصال العظمي ، وانقطاع التنفس اثناء النوم كما ان معظم السرطانات تترافق مع معاناة الوزن الزائد ، بالنسبة للنساء بوجه خاص سرطان الثدي ، والرحم ، والقولون ، والمثانة . وبالنسبة للرجال يسهم الوزن الزائد في زيادة خطر الاصابة بسرطان القولون والبروستات </a:t>
            </a:r>
          </a:p>
          <a:p>
            <a:r>
              <a:rPr lang="ar-IQ" b="1" dirty="0" smtClean="0">
                <a:solidFill>
                  <a:srgbClr val="00B050"/>
                </a:solidFill>
              </a:rPr>
              <a:t>وتزداد المخاطر الصحية التي يمكن ان تتعرض لها بسبب وزنك الزائد اذا كنت تفتقر الى اللياقة البدنية ولا تمارس اي نشاط ، ويشكل السن ايضا عاملا اخر يزيد مشكلة الوزن تعقيدا فكلما تقدمت في العمر كلما زاد خطر الاصابة </a:t>
            </a:r>
            <a:r>
              <a:rPr lang="ar-IQ" b="1" dirty="0" err="1" smtClean="0">
                <a:solidFill>
                  <a:srgbClr val="00B050"/>
                </a:solidFill>
              </a:rPr>
              <a:t>بالامراض</a:t>
            </a:r>
            <a:r>
              <a:rPr lang="ar-IQ" b="1" dirty="0" smtClean="0">
                <a:solidFill>
                  <a:srgbClr val="00B050"/>
                </a:solidFill>
              </a:rPr>
              <a:t> المرتبطة بزيادة الوزن . </a:t>
            </a:r>
          </a:p>
          <a:p>
            <a:r>
              <a:rPr lang="ar-IQ" b="1" dirty="0" smtClean="0">
                <a:solidFill>
                  <a:srgbClr val="00B050"/>
                </a:solidFill>
              </a:rPr>
              <a:t>ومن الجدير بالذكر انه انقاص الوزن بنسب متواضعة ما بين 5-10  في المئة من وزن جسمك يمكن ان يجنب مخاطر صحية او التقليل منها .</a:t>
            </a:r>
          </a:p>
          <a:p>
            <a:r>
              <a:rPr lang="ar-IQ" b="1" dirty="0" smtClean="0">
                <a:solidFill>
                  <a:srgbClr val="00B050"/>
                </a:solidFill>
              </a:rPr>
              <a:t>وحتى لو لم تكن تعاني من مشاكل صحية في الوقت الحاضر ،يمكن بالمحافظة على وزن صحي ان تزيد من مستوى طاقتك وتحسن من اعتدادك بنفسك وتمنحك احساس اكبر بالاستقلال .</a:t>
            </a:r>
            <a:endParaRPr lang="ar-IQ" b="1" dirty="0">
              <a:solidFill>
                <a:srgbClr val="00B050"/>
              </a:solidFill>
            </a:endParaRPr>
          </a:p>
        </p:txBody>
      </p:sp>
    </p:spTree>
    <p:extLst>
      <p:ext uri="{BB962C8B-B14F-4D97-AF65-F5344CB8AC3E}">
        <p14:creationId xmlns:p14="http://schemas.microsoft.com/office/powerpoint/2010/main" val="14240789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33400"/>
            <a:ext cx="8229600" cy="735360"/>
          </a:xfrm>
        </p:spPr>
        <p:txBody>
          <a:bodyPr/>
          <a:lstStyle/>
          <a:p>
            <a:pPr algn="r"/>
            <a:r>
              <a:rPr lang="ar-IQ" dirty="0" smtClean="0"/>
              <a:t>كيف تحدد وزنك الصحي ؟</a:t>
            </a:r>
            <a:endParaRPr lang="ar-IQ" dirty="0"/>
          </a:p>
        </p:txBody>
      </p:sp>
      <p:sp>
        <p:nvSpPr>
          <p:cNvPr id="3" name="عنصر نائب للمحتوى 2"/>
          <p:cNvSpPr>
            <a:spLocks noGrp="1"/>
          </p:cNvSpPr>
          <p:nvPr>
            <p:ph idx="1"/>
          </p:nvPr>
        </p:nvSpPr>
        <p:spPr>
          <a:xfrm>
            <a:off x="457200" y="1484784"/>
            <a:ext cx="8229600" cy="4992216"/>
          </a:xfrm>
        </p:spPr>
        <p:txBody>
          <a:bodyPr/>
          <a:lstStyle/>
          <a:p>
            <a:r>
              <a:rPr lang="ar-IQ" b="1" dirty="0" smtClean="0">
                <a:solidFill>
                  <a:schemeClr val="accent5">
                    <a:lumMod val="50000"/>
                  </a:schemeClr>
                </a:solidFill>
              </a:rPr>
              <a:t>الوزن الصحي يعني :</a:t>
            </a:r>
          </a:p>
          <a:p>
            <a:r>
              <a:rPr lang="ar-IQ" b="1" dirty="0" smtClean="0">
                <a:solidFill>
                  <a:schemeClr val="accent5">
                    <a:lumMod val="50000"/>
                  </a:schemeClr>
                </a:solidFill>
              </a:rPr>
              <a:t>امتلاك النسبة الصحية من الدهون في الجسم بالمقارنة مع الكتلة الاجمالية للجسم  وهو الوزن الذي يمنحك الطاقة ويقلل من المخاطر الصحية  ويساعدك على تجنب الشيخوخة المبكرة ويحسن نوعية حياتك بشكل عام.</a:t>
            </a:r>
          </a:p>
          <a:p>
            <a:r>
              <a:rPr lang="ar-IQ" b="1" dirty="0" smtClean="0">
                <a:solidFill>
                  <a:schemeClr val="tx2">
                    <a:lumMod val="50000"/>
                  </a:schemeClr>
                </a:solidFill>
              </a:rPr>
              <a:t>السؤال الذي يطرح دائما كيف اعرف ان كان وزني صحيا ام لا ؟</a:t>
            </a:r>
          </a:p>
          <a:p>
            <a:r>
              <a:rPr lang="ar-IQ" b="1" dirty="0" smtClean="0">
                <a:solidFill>
                  <a:schemeClr val="accent5">
                    <a:lumMod val="50000"/>
                  </a:schemeClr>
                </a:solidFill>
              </a:rPr>
              <a:t>اكثر الطرق شيوعا لتحديد المخاطر الصحية وان كانت اقل دقة ، تستخدم </a:t>
            </a:r>
            <a:r>
              <a:rPr lang="ar-IQ" b="1" dirty="0" smtClean="0">
                <a:solidFill>
                  <a:schemeClr val="accent5">
                    <a:lumMod val="50000"/>
                  </a:schemeClr>
                </a:solidFill>
              </a:rPr>
              <a:t>تقديرات </a:t>
            </a:r>
            <a:r>
              <a:rPr lang="ar-IQ" b="1" dirty="0" smtClean="0">
                <a:solidFill>
                  <a:schemeClr val="accent5">
                    <a:lumMod val="50000"/>
                  </a:schemeClr>
                </a:solidFill>
              </a:rPr>
              <a:t>الدهون في الجسم بالاعتماد على وزنه الاجمالي هي :</a:t>
            </a:r>
          </a:p>
          <a:p>
            <a:r>
              <a:rPr lang="ar-IQ" b="1" dirty="0" smtClean="0">
                <a:solidFill>
                  <a:schemeClr val="accent5">
                    <a:lumMod val="50000"/>
                  </a:schemeClr>
                </a:solidFill>
              </a:rPr>
              <a:t>مؤشر كتلة الجسم </a:t>
            </a:r>
          </a:p>
          <a:p>
            <a:r>
              <a:rPr lang="ar-IQ" b="1" dirty="0" smtClean="0">
                <a:solidFill>
                  <a:schemeClr val="accent5">
                    <a:lumMod val="50000"/>
                  </a:schemeClr>
                </a:solidFill>
              </a:rPr>
              <a:t>قياس محيط الخصر </a:t>
            </a:r>
          </a:p>
          <a:p>
            <a:r>
              <a:rPr lang="ar-IQ" b="1" dirty="0" smtClean="0">
                <a:solidFill>
                  <a:schemeClr val="accent5">
                    <a:lumMod val="50000"/>
                  </a:schemeClr>
                </a:solidFill>
              </a:rPr>
              <a:t>التاريخ الطبي الشخصي </a:t>
            </a:r>
            <a:endParaRPr lang="ar-IQ" b="1" dirty="0">
              <a:solidFill>
                <a:schemeClr val="accent5">
                  <a:lumMod val="50000"/>
                </a:schemeClr>
              </a:solidFill>
            </a:endParaRPr>
          </a:p>
        </p:txBody>
      </p:sp>
    </p:spTree>
    <p:extLst>
      <p:ext uri="{BB962C8B-B14F-4D97-AF65-F5344CB8AC3E}">
        <p14:creationId xmlns:p14="http://schemas.microsoft.com/office/powerpoint/2010/main" val="12196656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33400"/>
            <a:ext cx="8229600" cy="663352"/>
          </a:xfrm>
        </p:spPr>
        <p:txBody>
          <a:bodyPr>
            <a:normAutofit fontScale="90000"/>
          </a:bodyPr>
          <a:lstStyle/>
          <a:p>
            <a:pPr algn="r"/>
            <a:r>
              <a:rPr lang="ar-IQ" b="1" dirty="0" smtClean="0">
                <a:solidFill>
                  <a:srgbClr val="00B050"/>
                </a:solidFill>
              </a:rPr>
              <a:t>مؤشر كتلة الجسم :</a:t>
            </a:r>
            <a:endParaRPr lang="ar-IQ" b="1" dirty="0">
              <a:solidFill>
                <a:srgbClr val="00B050"/>
              </a:solidFill>
            </a:endParaRPr>
          </a:p>
        </p:txBody>
      </p:sp>
      <p:sp>
        <p:nvSpPr>
          <p:cNvPr id="3" name="عنصر نائب للمحتوى 2"/>
          <p:cNvSpPr>
            <a:spLocks noGrp="1"/>
          </p:cNvSpPr>
          <p:nvPr>
            <p:ph idx="1"/>
          </p:nvPr>
        </p:nvSpPr>
        <p:spPr>
          <a:xfrm>
            <a:off x="457200" y="1340768"/>
            <a:ext cx="8229600" cy="5136232"/>
          </a:xfrm>
        </p:spPr>
        <p:txBody>
          <a:bodyPr>
            <a:normAutofit lnSpcReduction="10000"/>
          </a:bodyPr>
          <a:lstStyle/>
          <a:p>
            <a:r>
              <a:rPr lang="ar-IQ" b="1" dirty="0" smtClean="0">
                <a:solidFill>
                  <a:srgbClr val="7030A0"/>
                </a:solidFill>
              </a:rPr>
              <a:t>ان مؤشر كتلة الجسم هو اداة تبين الفئة التي ينتمي اليها  وزن الجسم ، اذ يؤخذ الحساب الرياضي للمؤشر بعين الاعتبار الوزن والطول . وهو يساوي الوزن بالكيلوغرام مقسوما على مربع الطول بالمتر</a:t>
            </a:r>
          </a:p>
          <a:p>
            <a:r>
              <a:rPr lang="ar-IQ" b="1" dirty="0" smtClean="0">
                <a:solidFill>
                  <a:srgbClr val="7030A0"/>
                </a:solidFill>
              </a:rPr>
              <a:t>مؤشر كتلة الجسم لا يفرق بين الدهون والعضلات ، فهو اكثر دقة في التعبير عن مقدار الدهون في الجسم من قياس وزن الجسم الاجمالي .</a:t>
            </a:r>
          </a:p>
          <a:p>
            <a:r>
              <a:rPr lang="ar-IQ" b="1" dirty="0" smtClean="0">
                <a:solidFill>
                  <a:srgbClr val="7030A0"/>
                </a:solidFill>
              </a:rPr>
              <a:t>وبوحه عام يوفر مؤشر كتلة الجسم لدى معظم الناس تقديرا دقيقا بشكل كاف لمقدار الدهون بالنسبة الى وزن الاجمالي للجسم .</a:t>
            </a:r>
          </a:p>
          <a:p>
            <a:pPr marL="0" indent="0">
              <a:buNone/>
            </a:pPr>
            <a:r>
              <a:rPr lang="ar-IQ" b="1" dirty="0" smtClean="0">
                <a:solidFill>
                  <a:srgbClr val="7030A0"/>
                </a:solidFill>
              </a:rPr>
              <a:t>مثال : </a:t>
            </a:r>
            <a:r>
              <a:rPr lang="ar-IQ" b="1" dirty="0" err="1" smtClean="0">
                <a:solidFill>
                  <a:srgbClr val="7030A0"/>
                </a:solidFill>
              </a:rPr>
              <a:t>اذاكان</a:t>
            </a:r>
            <a:r>
              <a:rPr lang="ar-IQ" b="1" dirty="0" smtClean="0">
                <a:solidFill>
                  <a:srgbClr val="7030A0"/>
                </a:solidFill>
              </a:rPr>
              <a:t> وزنك 80 والطول 170</a:t>
            </a:r>
          </a:p>
          <a:p>
            <a:pPr marL="0" indent="0">
              <a:buNone/>
            </a:pPr>
            <a:r>
              <a:rPr lang="ar-IQ" b="1" dirty="0">
                <a:solidFill>
                  <a:srgbClr val="7030A0"/>
                </a:solidFill>
              </a:rPr>
              <a:t> </a:t>
            </a:r>
            <a:r>
              <a:rPr lang="ar-IQ" b="1" dirty="0" smtClean="0">
                <a:solidFill>
                  <a:srgbClr val="7030A0"/>
                </a:solidFill>
              </a:rPr>
              <a:t>                          80</a:t>
            </a:r>
          </a:p>
          <a:p>
            <a:pPr marL="0" indent="0">
              <a:buNone/>
            </a:pPr>
            <a:r>
              <a:rPr lang="ar-IQ" b="1" dirty="0" smtClean="0">
                <a:solidFill>
                  <a:srgbClr val="7030A0"/>
                </a:solidFill>
              </a:rPr>
              <a:t>مؤشر الكتلة =</a:t>
            </a:r>
          </a:p>
          <a:p>
            <a:pPr marL="0" indent="0">
              <a:buNone/>
            </a:pPr>
            <a:r>
              <a:rPr lang="ar-IQ" b="1" dirty="0">
                <a:solidFill>
                  <a:srgbClr val="7030A0"/>
                </a:solidFill>
              </a:rPr>
              <a:t> </a:t>
            </a:r>
            <a:r>
              <a:rPr lang="ar-IQ" b="1" dirty="0" smtClean="0">
                <a:solidFill>
                  <a:srgbClr val="7030A0"/>
                </a:solidFill>
              </a:rPr>
              <a:t>                   170 ×170</a:t>
            </a:r>
          </a:p>
          <a:p>
            <a:pPr marL="0" indent="0">
              <a:buNone/>
            </a:pPr>
            <a:r>
              <a:rPr lang="ar-IQ" b="1" dirty="0">
                <a:solidFill>
                  <a:srgbClr val="7030A0"/>
                </a:solidFill>
              </a:rPr>
              <a:t> </a:t>
            </a:r>
            <a:r>
              <a:rPr lang="ar-IQ" b="1" dirty="0" smtClean="0">
                <a:solidFill>
                  <a:srgbClr val="7030A0"/>
                </a:solidFill>
              </a:rPr>
              <a:t>             =  27.6 </a:t>
            </a:r>
          </a:p>
          <a:p>
            <a:pPr marL="0" indent="0">
              <a:buNone/>
            </a:pPr>
            <a:r>
              <a:rPr lang="ar-IQ" b="1" dirty="0" smtClean="0">
                <a:solidFill>
                  <a:srgbClr val="7030A0"/>
                </a:solidFill>
              </a:rPr>
              <a:t>وبمقارنة هذا الرقم بالجدول يتضح لنا الوزن الى اي فئة ينتمي </a:t>
            </a:r>
            <a:endParaRPr lang="ar-IQ" b="1" dirty="0">
              <a:solidFill>
                <a:srgbClr val="7030A0"/>
              </a:solidFill>
            </a:endParaRPr>
          </a:p>
        </p:txBody>
      </p:sp>
      <p:cxnSp>
        <p:nvCxnSpPr>
          <p:cNvPr id="5" name="رابط مستقيم 4"/>
          <p:cNvCxnSpPr/>
          <p:nvPr/>
        </p:nvCxnSpPr>
        <p:spPr>
          <a:xfrm>
            <a:off x="5236142" y="4869160"/>
            <a:ext cx="1728192"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813758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33400"/>
            <a:ext cx="8229600" cy="735360"/>
          </a:xfrm>
        </p:spPr>
        <p:txBody>
          <a:bodyPr>
            <a:normAutofit/>
          </a:bodyPr>
          <a:lstStyle/>
          <a:p>
            <a:pPr algn="r"/>
            <a:r>
              <a:rPr lang="ar-IQ" dirty="0" smtClean="0"/>
              <a:t>جدول مؤشر الكتلة :</a:t>
            </a:r>
            <a:endParaRPr lang="ar-IQ" dirty="0"/>
          </a:p>
        </p:txBody>
      </p:sp>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73686" y="1268413"/>
            <a:ext cx="6596627" cy="5208587"/>
          </a:xfrm>
        </p:spPr>
      </p:pic>
    </p:spTree>
    <p:extLst>
      <p:ext uri="{BB962C8B-B14F-4D97-AF65-F5344CB8AC3E}">
        <p14:creationId xmlns:p14="http://schemas.microsoft.com/office/powerpoint/2010/main" val="17609745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33400"/>
            <a:ext cx="8229600" cy="663352"/>
          </a:xfrm>
        </p:spPr>
        <p:txBody>
          <a:bodyPr>
            <a:normAutofit fontScale="90000"/>
          </a:bodyPr>
          <a:lstStyle/>
          <a:p>
            <a:pPr algn="r"/>
            <a:r>
              <a:rPr lang="ar-IQ" b="1" dirty="0" smtClean="0">
                <a:solidFill>
                  <a:srgbClr val="0070C0"/>
                </a:solidFill>
              </a:rPr>
              <a:t>قياس الخصر :</a:t>
            </a:r>
            <a:endParaRPr lang="ar-IQ" b="1" dirty="0">
              <a:solidFill>
                <a:srgbClr val="0070C0"/>
              </a:solidFill>
            </a:endParaRPr>
          </a:p>
        </p:txBody>
      </p:sp>
      <p:sp>
        <p:nvSpPr>
          <p:cNvPr id="3" name="عنصر نائب للمحتوى 2"/>
          <p:cNvSpPr>
            <a:spLocks noGrp="1"/>
          </p:cNvSpPr>
          <p:nvPr>
            <p:ph idx="1"/>
          </p:nvPr>
        </p:nvSpPr>
        <p:spPr>
          <a:xfrm>
            <a:off x="457200" y="1340768"/>
            <a:ext cx="8229600" cy="5136232"/>
          </a:xfrm>
        </p:spPr>
        <p:txBody>
          <a:bodyPr>
            <a:normAutofit lnSpcReduction="10000"/>
          </a:bodyPr>
          <a:lstStyle/>
          <a:p>
            <a:r>
              <a:rPr lang="ar-IQ" b="1" dirty="0" err="1" smtClean="0">
                <a:solidFill>
                  <a:schemeClr val="tx2">
                    <a:lumMod val="75000"/>
                  </a:schemeClr>
                </a:solidFill>
              </a:rPr>
              <a:t>تتاثر</a:t>
            </a:r>
            <a:r>
              <a:rPr lang="ar-IQ" b="1" dirty="0" smtClean="0">
                <a:solidFill>
                  <a:schemeClr val="tx2">
                    <a:lumMod val="75000"/>
                  </a:schemeClr>
                </a:solidFill>
              </a:rPr>
              <a:t> العديد من المشاكل الصحية المصاحبة للوزن الزائد مثل ضغط الدم المرتفع ،وارتفاع نسبة الدهون في الدم ، وامراض الشرايين التاجية ، والسكتة ، وداء السكر  وانواع معينة من السرطانات بالموضع الذي تتراكم فيه الدهون في الجسم </a:t>
            </a:r>
          </a:p>
          <a:p>
            <a:r>
              <a:rPr lang="ar-IQ" b="1" dirty="0" smtClean="0">
                <a:solidFill>
                  <a:schemeClr val="tx2">
                    <a:lumMod val="75000"/>
                  </a:schemeClr>
                </a:solidFill>
              </a:rPr>
              <a:t>يمكن وصف توزيع الدهون بدلالة شكل التفاحة او الاجاصة . فاذا كان معظم الدهون في الجسم تتركز حول الخصر او في الجزء الاعلى من الجسم يشار الى الجسم بانه شكل تفاحة ، واذا كان معظم الدهون التي في الجسم تتركز حول الارداف والافخاذ او في الجزء السفلي من الجسم يشار الى الجسم على انه شكل اجاصة </a:t>
            </a:r>
          </a:p>
          <a:p>
            <a:r>
              <a:rPr lang="ar-IQ" b="1" dirty="0" smtClean="0">
                <a:solidFill>
                  <a:schemeClr val="tx2">
                    <a:lumMod val="75000"/>
                  </a:schemeClr>
                </a:solidFill>
              </a:rPr>
              <a:t>وبشكل عام يفضل ان يكون الجسم على شكل اجاصة من وجهة نظر صحية بدل من ان يكون على شكل التفاحة .فاذا كان على شكل تفاحة هذا يعني ان الدهون تتركز في الاعضاء البطنية وحولها وهذا ما يزيد خطر الاصابة </a:t>
            </a:r>
            <a:r>
              <a:rPr lang="ar-IQ" b="1" dirty="0" err="1" smtClean="0">
                <a:solidFill>
                  <a:schemeClr val="tx2">
                    <a:lumMod val="75000"/>
                  </a:schemeClr>
                </a:solidFill>
              </a:rPr>
              <a:t>بالامراض</a:t>
            </a:r>
            <a:r>
              <a:rPr lang="ar-IQ" b="1" dirty="0" smtClean="0">
                <a:solidFill>
                  <a:schemeClr val="tx2">
                    <a:lumMod val="75000"/>
                  </a:schemeClr>
                </a:solidFill>
              </a:rPr>
              <a:t>  وبالمقارنة مع شكل الاجاصة فان الحالة اقل .</a:t>
            </a:r>
          </a:p>
          <a:p>
            <a:r>
              <a:rPr lang="ar-IQ" b="1" dirty="0" smtClean="0">
                <a:solidFill>
                  <a:schemeClr val="tx2">
                    <a:lumMod val="75000"/>
                  </a:schemeClr>
                </a:solidFill>
              </a:rPr>
              <a:t>واذا زاد قياس محيط الخصر عن 102 سم عند الرجال او 88 سم عند النساء فهذا يشير الى ان الجسم على شكل تفاحة  والى ارتفاع المخاطر الصحية .</a:t>
            </a:r>
          </a:p>
          <a:p>
            <a:endParaRPr lang="ar-IQ" dirty="0"/>
          </a:p>
        </p:txBody>
      </p:sp>
    </p:spTree>
    <p:extLst>
      <p:ext uri="{BB962C8B-B14F-4D97-AF65-F5344CB8AC3E}">
        <p14:creationId xmlns:p14="http://schemas.microsoft.com/office/powerpoint/2010/main" val="4622532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33400"/>
            <a:ext cx="8229600" cy="807368"/>
          </a:xfrm>
        </p:spPr>
        <p:txBody>
          <a:bodyPr/>
          <a:lstStyle/>
          <a:p>
            <a:pPr algn="r"/>
            <a:r>
              <a:rPr lang="ar-IQ" dirty="0" smtClean="0"/>
              <a:t>التاريخ الطبي :</a:t>
            </a:r>
            <a:endParaRPr lang="ar-IQ" dirty="0"/>
          </a:p>
        </p:txBody>
      </p:sp>
      <p:sp>
        <p:nvSpPr>
          <p:cNvPr id="3" name="عنصر نائب للمحتوى 2"/>
          <p:cNvSpPr>
            <a:spLocks noGrp="1"/>
          </p:cNvSpPr>
          <p:nvPr>
            <p:ph idx="1"/>
          </p:nvPr>
        </p:nvSpPr>
        <p:spPr>
          <a:xfrm>
            <a:off x="457200" y="1268760"/>
            <a:ext cx="8229600" cy="5208240"/>
          </a:xfrm>
        </p:spPr>
        <p:txBody>
          <a:bodyPr/>
          <a:lstStyle/>
          <a:p>
            <a:r>
              <a:rPr lang="ar-IQ" dirty="0" smtClean="0"/>
              <a:t>من المفيد  الاشارة الى ان مؤشر كتلة الجسم وقياس محيط الخصر لا يعطيان صورة كاملة عن وضع الوزن ولذا فان تقييم التاريخ الطبي مهما ايضا في تحديد الوزن الصحي  وفي ما يلي بعض المسائل التي تفيد في تحديد ذلك:</a:t>
            </a:r>
          </a:p>
          <a:p>
            <a:r>
              <a:rPr lang="ar-IQ" dirty="0" smtClean="0"/>
              <a:t>هل تعاني من حالة صحية يمكن ان تتحسن اذا انقصت وزنك </a:t>
            </a:r>
          </a:p>
          <a:p>
            <a:r>
              <a:rPr lang="ar-IQ" dirty="0" smtClean="0"/>
              <a:t>هل يوجد في العائلة من يعاني من البدانة ، او من امراض القلب الوعائية </a:t>
            </a:r>
          </a:p>
          <a:p>
            <a:r>
              <a:rPr lang="ar-IQ" dirty="0" smtClean="0"/>
              <a:t>هل ازداد الوزن بشكل </a:t>
            </a:r>
            <a:r>
              <a:rPr lang="ar-IQ" dirty="0" err="1" smtClean="0"/>
              <a:t>ملحوض</a:t>
            </a:r>
            <a:r>
              <a:rPr lang="ar-IQ" dirty="0" smtClean="0"/>
              <a:t> بعد سن 18 </a:t>
            </a:r>
          </a:p>
          <a:p>
            <a:r>
              <a:rPr lang="ar-IQ" dirty="0" smtClean="0"/>
              <a:t>هل تدخن السجائر او تعاني من قلة الحركة </a:t>
            </a:r>
          </a:p>
          <a:p>
            <a:r>
              <a:rPr lang="ar-IQ" dirty="0" smtClean="0"/>
              <a:t>كما </a:t>
            </a:r>
            <a:r>
              <a:rPr lang="ar-IQ" dirty="0" err="1" smtClean="0"/>
              <a:t>انهناك</a:t>
            </a:r>
            <a:r>
              <a:rPr lang="ar-IQ" dirty="0" smtClean="0"/>
              <a:t> بعض التحليلات التي يطلب الطبيب اجراءها </a:t>
            </a:r>
          </a:p>
          <a:p>
            <a:endParaRPr lang="ar-IQ" dirty="0" smtClean="0"/>
          </a:p>
          <a:p>
            <a:endParaRPr lang="ar-IQ" dirty="0" smtClean="0"/>
          </a:p>
        </p:txBody>
      </p:sp>
    </p:spTree>
    <p:extLst>
      <p:ext uri="{BB962C8B-B14F-4D97-AF65-F5344CB8AC3E}">
        <p14:creationId xmlns:p14="http://schemas.microsoft.com/office/powerpoint/2010/main" val="410132192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وضوح">
  <a:themeElements>
    <a:clrScheme name="وضوح">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كلاسيكي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وضوح">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293</TotalTime>
  <Words>1663</Words>
  <Application>Microsoft Office PowerPoint</Application>
  <PresentationFormat>عرض على الشاشة (3:4)‏</PresentationFormat>
  <Paragraphs>103</Paragraphs>
  <Slides>21</Slides>
  <Notes>1</Notes>
  <HiddenSlides>0</HiddenSlides>
  <MMClips>0</MMClips>
  <ScaleCrop>false</ScaleCrop>
  <HeadingPairs>
    <vt:vector size="4" baseType="variant">
      <vt:variant>
        <vt:lpstr>نسق</vt:lpstr>
      </vt:variant>
      <vt:variant>
        <vt:i4>1</vt:i4>
      </vt:variant>
      <vt:variant>
        <vt:lpstr>عناوين الشرائح</vt:lpstr>
      </vt:variant>
      <vt:variant>
        <vt:i4>21</vt:i4>
      </vt:variant>
    </vt:vector>
  </HeadingPairs>
  <TitlesOfParts>
    <vt:vector size="22" baseType="lpstr">
      <vt:lpstr>وضوح</vt:lpstr>
      <vt:lpstr>عرض تقديمي في PowerPoint</vt:lpstr>
      <vt:lpstr>ان من اهم المفاهيم التي لابد الاهتمام بها هو الثقافة الصحية ، وان الصحة هي سلوك انساني ونظام حياتي ،لان الصحة هدف ينبغي الوصول اليه و الاحتفاظ بالوزن الصحي هو جزء من الاهتمام بالصحة العامة للجسم  إن التمتع بصحة جيدة يسمح لنا بالعيش  حياة مثالية وتؤخر علامات الشيخوخة وتجعلنا نشعر بالحيوية و القوة والنشاط  والتمتع بالصحة وتضفي علينا احساسا بامتلاك اجسامنا مما يزيد من الثقة بالنفس واحترام الذات   ان الوزن الزائد يمكن ان يشكل خطرا جديا على الصحة العامة  فكلما زادت الدهون  في الجسم كلما زاد خطر الاصابة بأمراض صحية يمكن ان نذكر منها :  ارتفاع ضغط الدم : يعتبر ارتفاع ضغط الدم بالنسبة الى الرجال والنساء على حد سواء اكثر الامراض  الصحية المصاحبة لزيادة الوزن شيوعا ، فالأفراد الذين يعانون من البدانة  اكثر عرضة للإصابة بارتفاع ضغط الدم  بمقدار الضعف من الافراد الذين يحافظون على الوزن الصحي .     </vt:lpstr>
      <vt:lpstr> نسبة غير سوية للدهون في الدم  </vt:lpstr>
      <vt:lpstr>مضاعفات اخرى :</vt:lpstr>
      <vt:lpstr>كيف تحدد وزنك الصحي ؟</vt:lpstr>
      <vt:lpstr>مؤشر كتلة الجسم :</vt:lpstr>
      <vt:lpstr>جدول مؤشر الكتلة :</vt:lpstr>
      <vt:lpstr>قياس الخصر :</vt:lpstr>
      <vt:lpstr>التاريخ الطبي :</vt:lpstr>
      <vt:lpstr>التحكم بالوزن :</vt:lpstr>
      <vt:lpstr>عرض تقديمي في PowerPoint</vt:lpstr>
      <vt:lpstr>الاحتياجات اليومية من السعرات الحرارية ؟</vt:lpstr>
      <vt:lpstr>العوامل التي تعتمد عليها كمية الطاقة اللازمة للفرد:</vt:lpstr>
      <vt:lpstr>ومن اسلحة محاربة السمنة والتخلص منها :</vt:lpstr>
      <vt:lpstr>هرم مايوكلينك :</vt:lpstr>
      <vt:lpstr>عرض تقديمي في PowerPoint</vt:lpstr>
      <vt:lpstr>نصائح للتمتع بوزن صحي وصحة عامة </vt:lpstr>
      <vt:lpstr>نصائح </vt:lpstr>
      <vt:lpstr>عرض تقديمي في PowerPoint</vt:lpstr>
      <vt:lpstr>ممارسة النشاط البدني الافضل دائما </vt:lpstr>
      <vt:lpstr>عرض تقديمي في PowerPoint</vt:lpstr>
    </vt:vector>
  </TitlesOfParts>
  <Company>Ahmed-Under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ASUS</dc:creator>
  <cp:lastModifiedBy>Maher</cp:lastModifiedBy>
  <cp:revision>38</cp:revision>
  <dcterms:created xsi:type="dcterms:W3CDTF">2021-02-20T17:21:17Z</dcterms:created>
  <dcterms:modified xsi:type="dcterms:W3CDTF">2021-11-28T05:32:32Z</dcterms:modified>
</cp:coreProperties>
</file>